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6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7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8.xml" ContentType="application/vnd.openxmlformats-officedocument.presentationml.comments+xml"/>
  <Override PartName="/ppt/notesSlides/notesSlide9.xml" ContentType="application/vnd.openxmlformats-officedocument.presentationml.notesSlide+xml"/>
  <Override PartName="/ppt/comments/comment9.xml" ContentType="application/vnd.openxmlformats-officedocument.presentationml.comments+xml"/>
  <Override PartName="/ppt/notesSlides/notesSlide10.xml" ContentType="application/vnd.openxmlformats-officedocument.presentationml.notesSlide+xml"/>
  <Override PartName="/ppt/comments/comment10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11.xml" ContentType="application/vnd.openxmlformats-officedocument.presentationml.comments+xml"/>
  <Override PartName="/ppt/notesSlides/notesSlide12.xml" ContentType="application/vnd.openxmlformats-officedocument.presentationml.notesSlide+xml"/>
  <Override PartName="/ppt/comments/comment12.xml" ContentType="application/vnd.openxmlformats-officedocument.presentationml.comments+xml"/>
  <Override PartName="/ppt/notesSlides/notesSlide13.xml" ContentType="application/vnd.openxmlformats-officedocument.presentationml.notesSlide+xml"/>
  <Override PartName="/ppt/comments/comment13.xml" ContentType="application/vnd.openxmlformats-officedocument.presentationml.comments+xml"/>
  <Override PartName="/ppt/notesSlides/notesSlide14.xml" ContentType="application/vnd.openxmlformats-officedocument.presentationml.notesSlide+xml"/>
  <Override PartName="/ppt/comments/comment14.xml" ContentType="application/vnd.openxmlformats-officedocument.presentationml.comments+xml"/>
  <Override PartName="/ppt/notesSlides/notesSlide15.xml" ContentType="application/vnd.openxmlformats-officedocument.presentationml.notesSlide+xml"/>
  <Override PartName="/ppt/comments/comment15.xml" ContentType="application/vnd.openxmlformats-officedocument.presentationml.comments+xml"/>
  <Override PartName="/ppt/notesSlides/notesSlide16.xml" ContentType="application/vnd.openxmlformats-officedocument.presentationml.notesSlide+xml"/>
  <Override PartName="/ppt/comments/comment16.xml" ContentType="application/vnd.openxmlformats-officedocument.presentationml.comments+xml"/>
  <Override PartName="/ppt/notesSlides/notesSlide17.xml" ContentType="application/vnd.openxmlformats-officedocument.presentationml.notesSlide+xml"/>
  <Override PartName="/ppt/comments/comment17.xml" ContentType="application/vnd.openxmlformats-officedocument.presentationml.comments+xml"/>
  <Override PartName="/ppt/notesSlides/notesSlide18.xml" ContentType="application/vnd.openxmlformats-officedocument.presentationml.notesSlide+xml"/>
  <Override PartName="/ppt/comments/comment18.xml" ContentType="application/vnd.openxmlformats-officedocument.presentationml.comments+xml"/>
  <Override PartName="/ppt/notesSlides/notesSlide19.xml" ContentType="application/vnd.openxmlformats-officedocument.presentationml.notesSlide+xml"/>
  <Override PartName="/ppt/comments/comment19.xml" ContentType="application/vnd.openxmlformats-officedocument.presentationml.comments+xml"/>
  <Override PartName="/ppt/notesSlides/notesSlide20.xml" ContentType="application/vnd.openxmlformats-officedocument.presentationml.notesSlide+xml"/>
  <Override PartName="/ppt/comments/comment20.xml" ContentType="application/vnd.openxmlformats-officedocument.presentationml.comments+xml"/>
  <Override PartName="/ppt/notesSlides/notesSlide21.xml" ContentType="application/vnd.openxmlformats-officedocument.presentationml.notesSlide+xml"/>
  <Override PartName="/ppt/comments/comment21.xml" ContentType="application/vnd.openxmlformats-officedocument.presentationml.comments+xml"/>
  <Override PartName="/ppt/notesSlides/notesSlide22.xml" ContentType="application/vnd.openxmlformats-officedocument.presentationml.notesSlide+xml"/>
  <Override PartName="/ppt/comments/comment22.xml" ContentType="application/vnd.openxmlformats-officedocument.presentationml.comments+xml"/>
  <Override PartName="/ppt/notesSlides/notesSlide23.xml" ContentType="application/vnd.openxmlformats-officedocument.presentationml.notesSlide+xml"/>
  <Override PartName="/ppt/comments/comment23.xml" ContentType="application/vnd.openxmlformats-officedocument.presentationml.comments+xml"/>
  <Override PartName="/ppt/notesSlides/notesSlide24.xml" ContentType="application/vnd.openxmlformats-officedocument.presentationml.notesSlide+xml"/>
  <Override PartName="/ppt/comments/comment24.xml" ContentType="application/vnd.openxmlformats-officedocument.presentationml.comments+xml"/>
  <Override PartName="/ppt/notesSlides/notesSlide25.xml" ContentType="application/vnd.openxmlformats-officedocument.presentationml.notesSlide+xml"/>
  <Override PartName="/ppt/comments/comment25.xml" ContentType="application/vnd.openxmlformats-officedocument.presentationml.comments+xml"/>
  <Override PartName="/ppt/notesSlides/notesSlide26.xml" ContentType="application/vnd.openxmlformats-officedocument.presentationml.notesSlide+xml"/>
  <Override PartName="/ppt/comments/comment26.xml" ContentType="application/vnd.openxmlformats-officedocument.presentationml.comments+xml"/>
  <Override PartName="/ppt/notesSlides/notesSlide27.xml" ContentType="application/vnd.openxmlformats-officedocument.presentationml.notesSlide+xml"/>
  <Override PartName="/ppt/comments/comment27.xml" ContentType="application/vnd.openxmlformats-officedocument.presentationml.comments+xml"/>
  <Override PartName="/ppt/notesSlides/notesSlide28.xml" ContentType="application/vnd.openxmlformats-officedocument.presentationml.notesSlide+xml"/>
  <Override PartName="/ppt/comments/comment28.xml" ContentType="application/vnd.openxmlformats-officedocument.presentationml.comments+xml"/>
  <Override PartName="/ppt/notesSlides/notesSlide29.xml" ContentType="application/vnd.openxmlformats-officedocument.presentationml.notesSlide+xml"/>
  <Override PartName="/ppt/comments/comment29.xml" ContentType="application/vnd.openxmlformats-officedocument.presentationml.comments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wc3bf" initials="" lastIdx="7" clrIdx="0"/>
  <p:cmAuthor id="1" name="hls6dc" initials="" lastIdx="4" clrIdx="1"/>
  <p:cmAuthor id="2" name="Michael Recachinas" initials="" lastIdx="2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8E0D8A7-E3F7-4591-A73E-E1AF8E46B060}">
  <a:tblStyle styleId="{88E0D8A7-E3F7-4591-A73E-E1AF8E46B060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20" y="-12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commentAuthors" Target="commentAuthors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3">
    <p:pos x="6000" y="0"/>
    <p:text>Hector</p:text>
  </p:cm>
  <p:cm authorId="2" idx="14">
    <p:pos x="6000" y="100"/>
    <p:text>Hector</p:tex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12">
    <p:pos x="6000" y="0"/>
    <p:text>Mike</p:tex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4">
    <p:pos x="6000" y="0"/>
    <p:text>Mike</p:tex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3">
    <p:pos x="6000" y="0"/>
    <p:text>Mike</p:text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10">
    <p:pos x="6000" y="0"/>
    <p:text>Mike</p:text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11">
    <p:pos x="6000" y="0"/>
    <p:text>Mike</p:text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2">
    <p:pos x="6000" y="0"/>
    <p:text>Hector</p:text>
  </p:cm>
</p:cmLst>
</file>

<file path=ppt/comments/comment1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18">
    <p:pos x="6000" y="0"/>
    <p:text>Hector</p:text>
  </p:cm>
</p:cmLst>
</file>

<file path=ppt/comments/comment1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20">
    <p:pos x="6000" y="0"/>
    <p:text>Hector</p:text>
  </p:cm>
</p:cmLst>
</file>

<file path=ppt/comments/comment1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19">
    <p:pos x="6000" y="0"/>
    <p:text>Hector</p:text>
  </p:cm>
</p:cmLst>
</file>

<file path=ppt/comments/comment1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1">
    <p:pos x="6000" y="0"/>
    <p:text>Hector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21">
    <p:pos x="6000" y="0"/>
    <p:text>Hector</p:text>
  </p:cm>
</p:cmLst>
</file>

<file path=ppt/comments/comment2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4">
    <p:pos x="6000" y="0"/>
    <p:text>Hector</p:text>
  </p:cm>
</p:cmLst>
</file>

<file path=ppt/comments/comment2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6">
    <p:pos x="6000" y="0"/>
    <p:text>Hector</p:text>
  </p:cm>
</p:cmLst>
</file>

<file path=ppt/comments/comment2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17">
    <p:pos x="6000" y="0"/>
    <p:text>Hector</p:text>
  </p:cm>
</p:cmLst>
</file>

<file path=ppt/comments/comment2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5">
    <p:pos x="6000" y="0"/>
    <p:text>Hector</p:text>
  </p:cm>
</p:cmLst>
</file>

<file path=ppt/comments/comment2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1">
    <p:pos x="6000" y="0"/>
    <p:text>This is our testbench for modeling the SRAM.  A standard implementation.</p:text>
  </p:cm>
  <p:cm authorId="0" idx="7">
    <p:pos x="6000" y="100"/>
    <p:text>Rob</p:text>
  </p:cm>
</p:cmLst>
</file>

<file path=ppt/comments/comment2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6">
    <p:pos x="6000" y="0"/>
    <p:text>Rob</p:text>
  </p:cm>
</p:cmLst>
</file>

<file path=ppt/comments/comment2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5">
    <p:pos x="6000" y="0"/>
    <p:text>Rob</p:text>
  </p:cm>
</p:cmLst>
</file>

<file path=ppt/comments/comment2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1">
    <p:pos x="6000" y="0"/>
    <p:text>All</p:text>
  </p:cm>
</p:cmLst>
</file>

<file path=ppt/comments/comment2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16">
    <p:pos x="6000" y="0"/>
    <p:text>All</p:text>
  </p:cm>
</p:cmLst>
</file>

<file path=ppt/comments/comment2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15">
    <p:pos x="6000" y="0"/>
    <p:text>All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8">
    <p:pos x="6000" y="0"/>
    <p:text>Mike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22">
    <p:pos x="6000" y="0"/>
    <p:text>Mike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4">
    <p:pos x="6000" y="0"/>
    <p:text>This is our final schematic.  I know you can't see it very well, but I just wanted to give you a general idea of what it looks like.</p:text>
  </p:cm>
  <p:cm authorId="2" idx="9">
    <p:pos x="6000" y="100"/>
    <p:text>Rob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3">
    <p:pos x="6000" y="0"/>
    <p:text>This is our schematic in a much easier-to-read block diagram.  
-Describe decoders
-Describe purpose of the AND gates</p:text>
  </p:cm>
  <p:cm authorId="2" idx="23">
    <p:pos x="6000" y="100"/>
    <p:text>Rob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2">
    <p:pos x="6000" y="0"/>
    <p:text>Most of our peripheries (such as decoders, MUX, DEMUX, etc) were constructed out of transmission gates.  We chose transmission gates for several benefits we learned in class:
-Fast
-Small
-Reliable
-The redundant stack effect we create in a stack of transmission gates should minimize leakage.</p:text>
  </p:cm>
  <p:cm authorId="2" idx="7">
    <p:pos x="6000" y="100"/>
    <p:text>Rob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2">
    <p:pos x="6000" y="0"/>
    <p:text>Mike</p:tex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idx="13">
    <p:pos x="6000" y="0"/>
    <p:text>Mike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732138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Shape 2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Shape 3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Shape 3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Shape 3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It’s really easy to use TX gates because </a:t>
            </a:r>
          </a:p>
          <a:p>
            <a:endParaRPr lang="en"/>
          </a:p>
          <a:p>
            <a:pPr>
              <a:buNone/>
            </a:pPr>
            <a:r>
              <a:rPr lang="en"/>
              <a:t>TX gates are stabler, fewer transistors, faster, stack effect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3518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3496604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457200">
              <a:buSzPct val="100000"/>
              <a:defRPr sz="7200"/>
            </a:lvl1pPr>
            <a:lvl2pPr indent="457200">
              <a:buSzPct val="100000"/>
              <a:defRPr sz="7200"/>
            </a:lvl2pPr>
            <a:lvl3pPr indent="457200">
              <a:buSzPct val="100000"/>
              <a:defRPr sz="7200"/>
            </a:lvl3pPr>
            <a:lvl4pPr indent="457200">
              <a:buSzPct val="100000"/>
              <a:defRPr sz="7200"/>
            </a:lvl4pPr>
            <a:lvl5pPr indent="457200">
              <a:buSzPct val="100000"/>
              <a:defRPr sz="7200"/>
            </a:lvl5pPr>
            <a:lvl6pPr indent="457200">
              <a:buSzPct val="100000"/>
              <a:defRPr sz="7200"/>
            </a:lvl6pPr>
            <a:lvl7pPr indent="457200">
              <a:buSzPct val="100000"/>
              <a:defRPr sz="7200"/>
            </a:lvl7pPr>
            <a:lvl8pPr indent="457200">
              <a:buSzPct val="100000"/>
              <a:defRPr sz="7200"/>
            </a:lvl8pPr>
            <a:lvl9pPr indent="457200">
              <a:buSzPct val="100000"/>
              <a:defRPr sz="7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3627026"/>
            <a:ext cx="7772400" cy="77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>
              <a:spcBef>
                <a:spcPts val="0"/>
              </a:spcBef>
              <a:buClr>
                <a:schemeClr val="dk2"/>
              </a:buClr>
              <a:buSzPct val="100000"/>
              <a:buNone/>
              <a:defRPr sz="1800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44063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4384371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comments" Target="../comments/comment10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omments" Target="../comments/commen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comments" Target="../comments/commen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comments" Target="../comments/comment13.xm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comments" Target="../comments/comment1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comments" Target="../comments/commen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comments" Target="../comments/comment1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comments" Target="../comments/comment1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comments" Target="../comments/comment18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comments" Target="../comments/comment19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omments" Target="../comments/commen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comments" Target="../comments/comment20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comments" Target="../comments/comment2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comments" Target="../comments/comment2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comments" Target="../comments/comment2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comments" Target="../comments/comment2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comments" Target="../comments/comment2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comments" Target="../comments/comment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comments" Target="../comments/comment2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5" Type="http://schemas.openxmlformats.org/officeDocument/2006/relationships/image" Target="../media/image28.png"/><Relationship Id="rId6" Type="http://schemas.openxmlformats.org/officeDocument/2006/relationships/image" Target="../media/image29.jpg"/><Relationship Id="rId7" Type="http://schemas.openxmlformats.org/officeDocument/2006/relationships/comments" Target="../comments/comment28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comments" Target="../comments/commen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omments" Target="../comments/commen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comments" Target="../comments/comment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comments" Target="../comments/comment5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comments" Target="../comments/comment6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comments" Target="../comments/comment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comments" Target="../comments/comment8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comments" Target="../comments/comment9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 dirty="0">
                <a:latin typeface="Open Sans"/>
                <a:ea typeface="Ubuntu"/>
                <a:cs typeface="Open Sans"/>
                <a:sym typeface="Ubuntu"/>
              </a:rPr>
              <a:t>High Speed 64kb SRAM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3627024"/>
            <a:ext cx="7772400" cy="517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ECE 4332 Fall 2013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subTitle" idx="2"/>
          </p:nvPr>
        </p:nvSpPr>
        <p:spPr>
          <a:xfrm>
            <a:off x="4930500" y="84625"/>
            <a:ext cx="4213500" cy="213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buNone/>
            </a:pPr>
            <a:r>
              <a:rPr lang="en" sz="2000" b="1" dirty="0">
                <a:solidFill>
                  <a:schemeClr val="accent2"/>
                </a:solidFill>
                <a:latin typeface="Open Sans"/>
                <a:ea typeface="Ubuntu"/>
                <a:cs typeface="Open Sans"/>
                <a:sym typeface="Ubuntu"/>
              </a:rPr>
              <a:t>Team VeryLargeScaleEngineers</a:t>
            </a:r>
          </a:p>
          <a:p>
            <a:pPr lvl="0" algn="r" rtl="0">
              <a:buNone/>
            </a:pPr>
            <a:r>
              <a:rPr lang="en" sz="2000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Robert Costanzo</a:t>
            </a:r>
          </a:p>
          <a:p>
            <a:pPr lvl="0" algn="r" rtl="0">
              <a:buNone/>
            </a:pPr>
            <a:r>
              <a:rPr lang="en" sz="2000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Michael Recachinas</a:t>
            </a:r>
          </a:p>
          <a:p>
            <a:pPr lvl="0" algn="r" rtl="0">
              <a:buNone/>
            </a:pPr>
            <a:r>
              <a:rPr lang="en" sz="2000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Hector Soto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Bit Cell Level</a:t>
            </a:r>
          </a:p>
        </p:txBody>
      </p:sp>
      <p:sp>
        <p:nvSpPr>
          <p:cNvPr id="146" name="Shape 146"/>
          <p:cNvSpPr/>
          <p:nvPr/>
        </p:nvSpPr>
        <p:spPr>
          <a:xfrm>
            <a:off x="1365250" y="1200148"/>
            <a:ext cx="6413500" cy="23123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47" name="Shape 147"/>
          <p:cNvSpPr txBox="1"/>
          <p:nvPr/>
        </p:nvSpPr>
        <p:spPr>
          <a:xfrm>
            <a:off x="2016300" y="3512500"/>
            <a:ext cx="5111399" cy="33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10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Carr D., Park J., Reyno D. “High Speed Cache” Powerpoint Presentation to PICo (2010)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547075" y="3849700"/>
            <a:ext cx="7824299" cy="1146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u="sng" dirty="0">
                <a:latin typeface="Open Sans"/>
                <a:ea typeface="Ubuntu"/>
                <a:cs typeface="Open Sans"/>
                <a:sym typeface="Ubuntu"/>
              </a:rPr>
              <a:t>Desire</a:t>
            </a: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: small area &amp; stable Q</a:t>
            </a:r>
          </a:p>
          <a:p>
            <a:pPr lvl="0" rtl="0">
              <a:buNone/>
            </a:pPr>
            <a:r>
              <a:rPr lang="en" u="sng" dirty="0">
                <a:latin typeface="Open Sans"/>
                <a:ea typeface="Ubuntu"/>
                <a:cs typeface="Open Sans"/>
                <a:sym typeface="Ubuntu"/>
              </a:rPr>
              <a:t>Reality</a:t>
            </a: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: only need to get below V</a:t>
            </a:r>
            <a:r>
              <a:rPr lang="en" baseline="-25000" dirty="0">
                <a:latin typeface="Open Sans"/>
                <a:ea typeface="Ubuntu"/>
                <a:cs typeface="Open Sans"/>
                <a:sym typeface="Ubuntu"/>
              </a:rPr>
              <a:t>M</a:t>
            </a:r>
            <a:r>
              <a:rPr lang="en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, don’t need to get below V</a:t>
            </a:r>
            <a:r>
              <a:rPr lang="en" baseline="-250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T</a:t>
            </a:r>
          </a:p>
          <a:p>
            <a:endParaRPr lang="en" baseline="-25000" dirty="0">
              <a:solidFill>
                <a:schemeClr val="dk1"/>
              </a:solidFill>
              <a:latin typeface="Open Sans"/>
              <a:ea typeface="Ubuntu"/>
              <a:cs typeface="Open Sans"/>
              <a:sym typeface="Ubuntu"/>
            </a:endParaRPr>
          </a:p>
          <a:p>
            <a:pPr>
              <a:buNone/>
            </a:pPr>
            <a:r>
              <a:rPr lang="en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We ended up with a cell ratio of 1.2 and Pull-up ratio of 1.11, following Carr et al.’s (2010) successful design choices as well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Device Level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W/L determined by sweeping and using previously mentioned ratios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PMOS: 180n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NMOS: 240n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Pass Gate: 200n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Compared to previous years, industry standard, etc.</a:t>
            </a:r>
          </a:p>
          <a:p>
            <a:pPr marL="914400" lvl="1" indent="-3810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Short Answer: bigger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Novelties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Latching Voltage Sense Amplifier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Stacked Transmission Gate Decoders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Sense Amplifier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800">
                <a:latin typeface="Ubuntu"/>
                <a:ea typeface="Ubuntu"/>
                <a:cs typeface="Ubuntu"/>
                <a:sym typeface="Ubuntu"/>
              </a:rPr>
              <a:t>Differential </a:t>
            </a:r>
          </a:p>
        </p:txBody>
      </p:sp>
      <p:sp>
        <p:nvSpPr>
          <p:cNvPr id="167" name="Shape 167"/>
          <p:cNvSpPr/>
          <p:nvPr/>
        </p:nvSpPr>
        <p:spPr>
          <a:xfrm>
            <a:off x="457200" y="1827050"/>
            <a:ext cx="3141874" cy="30046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68" name="Shape 168"/>
          <p:cNvSpPr txBox="1"/>
          <p:nvPr/>
        </p:nvSpPr>
        <p:spPr>
          <a:xfrm>
            <a:off x="640937" y="4600977"/>
            <a:ext cx="2774399" cy="33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1000" dirty="0">
                <a:latin typeface="Open Sans"/>
                <a:ea typeface="Ubuntu"/>
                <a:cs typeface="Open Sans"/>
                <a:sym typeface="Ubuntu"/>
              </a:rPr>
              <a:t>ECE410 Chapter 13 Lecture at Michigan State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2"/>
          </p:nvPr>
        </p:nvSpPr>
        <p:spPr>
          <a:xfrm>
            <a:off x="4937825" y="2573050"/>
            <a:ext cx="3994500" cy="249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 dirty="0">
                <a:latin typeface="Open Sans"/>
                <a:ea typeface="Ubuntu"/>
                <a:cs typeface="Open Sans"/>
                <a:sym typeface="Ubuntu"/>
              </a:rPr>
              <a:t>Pros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>
                <a:latin typeface="Open Sans"/>
                <a:ea typeface="Ubuntu"/>
                <a:cs typeface="Open Sans"/>
                <a:sym typeface="Ubuntu"/>
              </a:rPr>
              <a:t>Easy to implement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>
                <a:latin typeface="Open Sans"/>
                <a:ea typeface="Ubuntu"/>
                <a:cs typeface="Open Sans"/>
                <a:sym typeface="Ubuntu"/>
              </a:rPr>
              <a:t>Dynamic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>
                <a:latin typeface="Open Sans"/>
                <a:ea typeface="Ubuntu"/>
                <a:cs typeface="Open Sans"/>
                <a:sym typeface="Ubuntu"/>
              </a:rPr>
              <a:t>Low Power</a:t>
            </a:r>
          </a:p>
          <a:p>
            <a:endParaRPr lang="en" sz="1800" dirty="0">
              <a:latin typeface="Open Sans"/>
              <a:ea typeface="Ubuntu"/>
              <a:cs typeface="Open Sans"/>
              <a:sym typeface="Ubuntu"/>
            </a:endParaRPr>
          </a:p>
          <a:p>
            <a:pPr lvl="0" rtl="0">
              <a:buNone/>
            </a:pPr>
            <a:r>
              <a:rPr lang="en" sz="1800" dirty="0">
                <a:latin typeface="Open Sans"/>
                <a:ea typeface="Ubuntu"/>
                <a:cs typeface="Open Sans"/>
                <a:sym typeface="Ubuntu"/>
              </a:rPr>
              <a:t>Cons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>
                <a:latin typeface="Open Sans"/>
                <a:ea typeface="Ubuntu"/>
                <a:cs typeface="Open Sans"/>
                <a:sym typeface="Ubuntu"/>
              </a:rPr>
              <a:t>Dynamic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4937825" y="1200150"/>
            <a:ext cx="3657600" cy="1372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Main Idea:</a:t>
            </a:r>
          </a:p>
          <a:p>
            <a:pPr marL="457200" lvl="0" indent="-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BL &gt; BLB: Output = high</a:t>
            </a:r>
          </a:p>
          <a:p>
            <a:pPr marL="457200" lvl="0" indent="-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BL &lt; BLB: Output = low</a:t>
            </a:r>
          </a:p>
          <a:p>
            <a:pPr marL="457200" lvl="0" indent="-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ΔV</a:t>
            </a:r>
            <a:r>
              <a:rPr lang="en" sz="1800" baseline="-250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BL</a:t>
            </a:r>
            <a:r>
              <a:rPr lang="en" sz="18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= I</a:t>
            </a:r>
            <a:r>
              <a:rPr lang="en" sz="1800" baseline="-250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cell</a:t>
            </a:r>
            <a:r>
              <a:rPr lang="en" sz="18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Δt / C</a:t>
            </a:r>
            <a:r>
              <a:rPr lang="en" sz="1800" baseline="-250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BL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Latching Voltage Sense Amplifier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05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Pros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~23% Faster Reads*</a:t>
            </a:r>
          </a:p>
          <a:p>
            <a:pPr marL="914400" lvl="1" indent="-317500" rtl="0"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400" dirty="0">
                <a:latin typeface="Open Sans"/>
                <a:ea typeface="Ubuntu"/>
                <a:cs typeface="Open Sans"/>
                <a:sym typeface="Ubuntu"/>
              </a:rPr>
              <a:t>Therefore, ~23% smaller ΔV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Low power</a:t>
            </a:r>
          </a:p>
          <a:p>
            <a:endParaRPr lang="en" sz="2400" dirty="0">
              <a:latin typeface="Open Sans"/>
              <a:ea typeface="Ubuntu"/>
              <a:cs typeface="Open Sans"/>
              <a:sym typeface="Ubuntu"/>
            </a:endParaRPr>
          </a:p>
          <a:p>
            <a:pPr lvl="0" rtl="0">
              <a:buNone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Cons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More FETs/Larger area</a:t>
            </a:r>
          </a:p>
        </p:txBody>
      </p:sp>
      <p:sp>
        <p:nvSpPr>
          <p:cNvPr id="177" name="Shape 177"/>
          <p:cNvSpPr/>
          <p:nvPr/>
        </p:nvSpPr>
        <p:spPr>
          <a:xfrm>
            <a:off x="4435623" y="1266387"/>
            <a:ext cx="4708374" cy="3293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78" name="Shape 178"/>
          <p:cNvSpPr txBox="1"/>
          <p:nvPr/>
        </p:nvSpPr>
        <p:spPr>
          <a:xfrm>
            <a:off x="4793011" y="4559250"/>
            <a:ext cx="4165593" cy="366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000" dirty="0">
                <a:solidFill>
                  <a:srgbClr val="222222"/>
                </a:solidFill>
                <a:latin typeface="Open Sans"/>
                <a:ea typeface="Ubuntu"/>
                <a:cs typeface="Open Sans"/>
                <a:sym typeface="Ubuntu"/>
              </a:rPr>
              <a:t>Ryan, J. F., &amp; Calhoun, B. H. “Minimizing offset for latching voltage-mode sense amplifiers for sub-threshold operation” (2008)</a:t>
            </a:r>
          </a:p>
          <a:p>
            <a:endParaRPr lang="en" sz="1000" dirty="0">
              <a:solidFill>
                <a:srgbClr val="222222"/>
              </a:solidFill>
              <a:latin typeface="Open Sans"/>
              <a:ea typeface="Ubuntu"/>
              <a:cs typeface="Open Sans"/>
              <a:sym typeface="Ubuntu"/>
            </a:endParaRPr>
          </a:p>
          <a:p>
            <a:endParaRPr lang="en" sz="1000" dirty="0">
              <a:solidFill>
                <a:srgbClr val="222222"/>
              </a:solidFill>
              <a:latin typeface="Open Sans"/>
              <a:ea typeface="Ubuntu"/>
              <a:cs typeface="Open Sans"/>
              <a:sym typeface="Ubuntu"/>
            </a:endParaRPr>
          </a:p>
        </p:txBody>
      </p:sp>
      <p:sp>
        <p:nvSpPr>
          <p:cNvPr id="179" name="Shape 179"/>
          <p:cNvSpPr txBox="1"/>
          <p:nvPr/>
        </p:nvSpPr>
        <p:spPr>
          <a:xfrm>
            <a:off x="508000" y="4728300"/>
            <a:ext cx="36576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1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*Based on 2011 Team 1 measurement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Layout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Note: No taps are present in the layout</a:t>
            </a:r>
          </a:p>
          <a:p>
            <a:endParaRPr lang="en" dirty="0">
              <a:latin typeface="Open Sans"/>
              <a:ea typeface="Ubuntu"/>
              <a:cs typeface="Open Sans"/>
              <a:sym typeface="Ubuntu"/>
            </a:endParaRP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We attempted to optimize area as well</a:t>
            </a:r>
          </a:p>
          <a:p>
            <a:endParaRPr lang="en" dirty="0">
              <a:latin typeface="Open Sans"/>
              <a:ea typeface="Ubuntu"/>
              <a:cs typeface="Open Sans"/>
              <a:sym typeface="Ubuntu"/>
            </a:endParaRP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Clutter</a:t>
            </a:r>
          </a:p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	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6T Cell Layout</a:t>
            </a:r>
          </a:p>
        </p:txBody>
      </p:sp>
      <p:cxnSp>
        <p:nvCxnSpPr>
          <p:cNvPr id="191" name="Shape 191"/>
          <p:cNvCxnSpPr/>
          <p:nvPr/>
        </p:nvCxnSpPr>
        <p:spPr>
          <a:xfrm flipH="1">
            <a:off x="1367400" y="1412500"/>
            <a:ext cx="6299" cy="3209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sp>
        <p:nvSpPr>
          <p:cNvPr id="192" name="Shape 192"/>
          <p:cNvSpPr txBox="1"/>
          <p:nvPr/>
        </p:nvSpPr>
        <p:spPr>
          <a:xfrm>
            <a:off x="315384" y="2723250"/>
            <a:ext cx="1058316" cy="403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200" b="1" dirty="0">
                <a:solidFill>
                  <a:schemeClr val="dk2"/>
                </a:solidFill>
                <a:latin typeface="Open Sans"/>
                <a:cs typeface="Open Sans"/>
              </a:rPr>
              <a:t>1.0675 μm</a:t>
            </a:r>
          </a:p>
        </p:txBody>
      </p:sp>
      <p:cxnSp>
        <p:nvCxnSpPr>
          <p:cNvPr id="193" name="Shape 193"/>
          <p:cNvCxnSpPr/>
          <p:nvPr/>
        </p:nvCxnSpPr>
        <p:spPr>
          <a:xfrm>
            <a:off x="1274100" y="1408925"/>
            <a:ext cx="1991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94" name="Shape 194"/>
          <p:cNvCxnSpPr/>
          <p:nvPr/>
        </p:nvCxnSpPr>
        <p:spPr>
          <a:xfrm>
            <a:off x="1274100" y="4636700"/>
            <a:ext cx="1991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95" name="Shape 195"/>
          <p:cNvSpPr txBox="1"/>
          <p:nvPr/>
        </p:nvSpPr>
        <p:spPr>
          <a:xfrm>
            <a:off x="4475500" y="4782400"/>
            <a:ext cx="916500" cy="237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200" b="1" dirty="0">
                <a:solidFill>
                  <a:schemeClr val="dk2"/>
                </a:solidFill>
                <a:latin typeface="Open Sans"/>
                <a:cs typeface="Open Sans"/>
              </a:rPr>
              <a:t>2.16 μm</a:t>
            </a:r>
          </a:p>
        </p:txBody>
      </p:sp>
      <p:cxnSp>
        <p:nvCxnSpPr>
          <p:cNvPr id="196" name="Shape 196"/>
          <p:cNvCxnSpPr/>
          <p:nvPr/>
        </p:nvCxnSpPr>
        <p:spPr>
          <a:xfrm rot="10800000">
            <a:off x="1619725" y="4782400"/>
            <a:ext cx="65882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197" name="Shape 197"/>
          <p:cNvCxnSpPr/>
          <p:nvPr/>
        </p:nvCxnSpPr>
        <p:spPr>
          <a:xfrm rot="5400000">
            <a:off x="8108412" y="4790799"/>
            <a:ext cx="1991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98" name="Shape 198"/>
          <p:cNvCxnSpPr/>
          <p:nvPr/>
        </p:nvCxnSpPr>
        <p:spPr>
          <a:xfrm rot="5400000">
            <a:off x="1519312" y="4790799"/>
            <a:ext cx="1991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99" name="Shape 199"/>
          <p:cNvSpPr/>
          <p:nvPr/>
        </p:nvSpPr>
        <p:spPr>
          <a:xfrm>
            <a:off x="1619725" y="1386914"/>
            <a:ext cx="6588299" cy="326057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2x2 Cell Layout</a:t>
            </a:r>
          </a:p>
        </p:txBody>
      </p:sp>
      <p:sp>
        <p:nvSpPr>
          <p:cNvPr id="205" name="Shape 205"/>
          <p:cNvSpPr/>
          <p:nvPr/>
        </p:nvSpPr>
        <p:spPr>
          <a:xfrm>
            <a:off x="365575" y="1212325"/>
            <a:ext cx="8229599" cy="384281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Block Layout</a:t>
            </a:r>
          </a:p>
        </p:txBody>
      </p:sp>
      <p:cxnSp>
        <p:nvCxnSpPr>
          <p:cNvPr id="211" name="Shape 211"/>
          <p:cNvCxnSpPr/>
          <p:nvPr/>
        </p:nvCxnSpPr>
        <p:spPr>
          <a:xfrm>
            <a:off x="1214540" y="1181255"/>
            <a:ext cx="0" cy="34599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212" name="Shape 212"/>
          <p:cNvCxnSpPr/>
          <p:nvPr/>
        </p:nvCxnSpPr>
        <p:spPr>
          <a:xfrm>
            <a:off x="1114950" y="1177775"/>
            <a:ext cx="1991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13" name="Shape 213"/>
          <p:cNvCxnSpPr/>
          <p:nvPr/>
        </p:nvCxnSpPr>
        <p:spPr>
          <a:xfrm>
            <a:off x="1114942" y="4659273"/>
            <a:ext cx="1991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14" name="Shape 214"/>
          <p:cNvCxnSpPr/>
          <p:nvPr/>
        </p:nvCxnSpPr>
        <p:spPr>
          <a:xfrm rot="10800000">
            <a:off x="1444966" y="4809067"/>
            <a:ext cx="39929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215" name="Shape 215"/>
          <p:cNvCxnSpPr/>
          <p:nvPr/>
        </p:nvCxnSpPr>
        <p:spPr>
          <a:xfrm rot="5400000">
            <a:off x="5338230" y="4817469"/>
            <a:ext cx="1991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16" name="Shape 216"/>
          <p:cNvCxnSpPr/>
          <p:nvPr/>
        </p:nvCxnSpPr>
        <p:spPr>
          <a:xfrm rot="5400000">
            <a:off x="1344296" y="4817474"/>
            <a:ext cx="1991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17" name="Shape 217"/>
          <p:cNvSpPr txBox="1"/>
          <p:nvPr/>
        </p:nvSpPr>
        <p:spPr>
          <a:xfrm>
            <a:off x="136382" y="2654750"/>
            <a:ext cx="978568" cy="403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200" b="1" dirty="0">
                <a:solidFill>
                  <a:schemeClr val="dk2"/>
                </a:solidFill>
                <a:latin typeface="Open Sans"/>
                <a:cs typeface="Open Sans"/>
              </a:rPr>
              <a:t>60.295 μm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2982612" y="4809075"/>
            <a:ext cx="916500" cy="237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200" b="1" dirty="0">
                <a:solidFill>
                  <a:schemeClr val="dk2"/>
                </a:solidFill>
                <a:latin typeface="Open Sans"/>
                <a:cs typeface="Open Sans"/>
              </a:rPr>
              <a:t>69.12 μm</a:t>
            </a:r>
          </a:p>
        </p:txBody>
      </p:sp>
      <p:sp>
        <p:nvSpPr>
          <p:cNvPr id="219" name="Shape 219"/>
          <p:cNvSpPr/>
          <p:nvPr/>
        </p:nvSpPr>
        <p:spPr>
          <a:xfrm>
            <a:off x="1444375" y="1184425"/>
            <a:ext cx="3992999" cy="348393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20" name="Shape 220"/>
          <p:cNvSpPr/>
          <p:nvPr/>
        </p:nvSpPr>
        <p:spPr>
          <a:xfrm>
            <a:off x="4014575" y="1063375"/>
            <a:ext cx="5065774" cy="18238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221" name="Shape 221"/>
          <p:cNvCxnSpPr/>
          <p:nvPr/>
        </p:nvCxnSpPr>
        <p:spPr>
          <a:xfrm>
            <a:off x="1462550" y="1236800"/>
            <a:ext cx="2552100" cy="161970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22" name="Shape 222"/>
          <p:cNvCxnSpPr/>
          <p:nvPr/>
        </p:nvCxnSpPr>
        <p:spPr>
          <a:xfrm rot="10800000" flipH="1">
            <a:off x="1472375" y="1079849"/>
            <a:ext cx="2552100" cy="12750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23" name="Shape 223"/>
          <p:cNvSpPr/>
          <p:nvPr/>
        </p:nvSpPr>
        <p:spPr>
          <a:xfrm>
            <a:off x="4024500" y="1060100"/>
            <a:ext cx="5065799" cy="1823700"/>
          </a:xfrm>
          <a:prstGeom prst="rect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Block with Peripherals</a:t>
            </a:r>
          </a:p>
        </p:txBody>
      </p:sp>
      <p:sp>
        <p:nvSpPr>
          <p:cNvPr id="229" name="Shape 229"/>
          <p:cNvSpPr/>
          <p:nvPr/>
        </p:nvSpPr>
        <p:spPr>
          <a:xfrm>
            <a:off x="122425" y="1169898"/>
            <a:ext cx="4092649" cy="38313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30" name="Shape 230"/>
          <p:cNvSpPr/>
          <p:nvPr/>
        </p:nvSpPr>
        <p:spPr>
          <a:xfrm>
            <a:off x="3957150" y="1169535"/>
            <a:ext cx="5186850" cy="293736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231" name="Shape 231"/>
          <p:cNvSpPr/>
          <p:nvPr/>
        </p:nvSpPr>
        <p:spPr>
          <a:xfrm>
            <a:off x="3982725" y="1175850"/>
            <a:ext cx="5161199" cy="2939700"/>
          </a:xfrm>
          <a:prstGeom prst="rect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232" name="Shape 232"/>
          <p:cNvCxnSpPr/>
          <p:nvPr/>
        </p:nvCxnSpPr>
        <p:spPr>
          <a:xfrm rot="10800000">
            <a:off x="577349" y="1743025"/>
            <a:ext cx="3405300" cy="2372399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33" name="Shape 233"/>
          <p:cNvCxnSpPr/>
          <p:nvPr/>
        </p:nvCxnSpPr>
        <p:spPr>
          <a:xfrm flipH="1">
            <a:off x="341450" y="1175850"/>
            <a:ext cx="3676499" cy="22770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34" name="Shape 234"/>
          <p:cNvSpPr/>
          <p:nvPr/>
        </p:nvSpPr>
        <p:spPr>
          <a:xfrm>
            <a:off x="170700" y="1403425"/>
            <a:ext cx="407700" cy="332099"/>
          </a:xfrm>
          <a:prstGeom prst="rect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5" name="Shape 235"/>
          <p:cNvSpPr txBox="1"/>
          <p:nvPr/>
        </p:nvSpPr>
        <p:spPr>
          <a:xfrm>
            <a:off x="4279725" y="4368050"/>
            <a:ext cx="2052599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69.63μm x 74.365μm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Outline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06400" lvl="0" indent="-342900" rtl="0">
              <a:lnSpc>
                <a:spcPct val="9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Problem</a:t>
            </a:r>
          </a:p>
          <a:p>
            <a:pPr marL="406400" lvl="0" indent="-342900" rtl="0">
              <a:lnSpc>
                <a:spcPct val="9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Design Approach &amp; Choices</a:t>
            </a:r>
          </a:p>
          <a:p>
            <a:pPr marL="889000" lvl="1" indent="-342900" rtl="0">
              <a:lnSpc>
                <a:spcPct val="9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000" dirty="0">
                <a:latin typeface="Open Sans"/>
                <a:ea typeface="Ubuntu"/>
                <a:cs typeface="Open Sans"/>
                <a:sym typeface="Ubuntu"/>
              </a:rPr>
              <a:t>Circuit</a:t>
            </a:r>
          </a:p>
          <a:p>
            <a:pPr marL="889000" lvl="1" indent="-342900" rtl="0">
              <a:lnSpc>
                <a:spcPct val="9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000" dirty="0">
                <a:latin typeface="Open Sans"/>
                <a:ea typeface="Ubuntu"/>
                <a:cs typeface="Open Sans"/>
                <a:sym typeface="Ubuntu"/>
              </a:rPr>
              <a:t>Block</a:t>
            </a:r>
          </a:p>
          <a:p>
            <a:pPr marL="889000" lvl="1" indent="-342900" rtl="0">
              <a:lnSpc>
                <a:spcPct val="9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000" dirty="0">
                <a:latin typeface="Open Sans"/>
                <a:ea typeface="Ubuntu"/>
                <a:cs typeface="Open Sans"/>
                <a:sym typeface="Ubuntu"/>
              </a:rPr>
              <a:t>Architecture </a:t>
            </a:r>
          </a:p>
          <a:p>
            <a:pPr marL="406400" lvl="0" indent="-342900" rtl="0">
              <a:lnSpc>
                <a:spcPct val="9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Novelties</a:t>
            </a:r>
          </a:p>
          <a:p>
            <a:pPr marL="406400" lvl="0" indent="-342900" rtl="0">
              <a:lnSpc>
                <a:spcPct val="9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Layout</a:t>
            </a:r>
          </a:p>
          <a:p>
            <a:pPr marL="406400" lvl="0" indent="-342900" rtl="0">
              <a:lnSpc>
                <a:spcPct val="9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Simulations &amp; Metrics</a:t>
            </a:r>
          </a:p>
          <a:p>
            <a:pPr marL="406400" lvl="0" indent="-342900" rtl="0">
              <a:lnSpc>
                <a:spcPct val="90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Future Work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Sense Amp</a:t>
            </a:r>
          </a:p>
        </p:txBody>
      </p:sp>
      <p:sp>
        <p:nvSpPr>
          <p:cNvPr id="241" name="Shape 241"/>
          <p:cNvSpPr/>
          <p:nvPr/>
        </p:nvSpPr>
        <p:spPr>
          <a:xfrm>
            <a:off x="4331900" y="1202575"/>
            <a:ext cx="4724400" cy="38576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42" name="Shape 242"/>
          <p:cNvSpPr txBox="1"/>
          <p:nvPr/>
        </p:nvSpPr>
        <p:spPr>
          <a:xfrm>
            <a:off x="286400" y="1516925"/>
            <a:ext cx="36576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243" name="Shape 243"/>
          <p:cNvSpPr txBox="1"/>
          <p:nvPr/>
        </p:nvSpPr>
        <p:spPr>
          <a:xfrm>
            <a:off x="742550" y="1654825"/>
            <a:ext cx="3267300" cy="3330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rgbClr val="000000"/>
              </a:buClr>
              <a:buSzPct val="100000"/>
              <a:buFont typeface="Ubuntu"/>
              <a:buChar char="●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Differential Voltage Latching Sense Amplifier</a:t>
            </a:r>
          </a:p>
          <a:p>
            <a:pPr marL="457200" lvl="0" indent="-381000">
              <a:buClr>
                <a:srgbClr val="000000"/>
              </a:buClr>
              <a:buSzPct val="100000"/>
              <a:buFont typeface="Ubuntu"/>
              <a:buChar char="●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Messy, Cluttered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Transmission Gate</a:t>
            </a:r>
          </a:p>
        </p:txBody>
      </p:sp>
      <p:sp>
        <p:nvSpPr>
          <p:cNvPr id="249" name="Shape 249"/>
          <p:cNvSpPr/>
          <p:nvPr/>
        </p:nvSpPr>
        <p:spPr>
          <a:xfrm>
            <a:off x="6049726" y="147400"/>
            <a:ext cx="2127875" cy="48486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50" name="Shape 250"/>
          <p:cNvSpPr txBox="1"/>
          <p:nvPr/>
        </p:nvSpPr>
        <p:spPr>
          <a:xfrm>
            <a:off x="594050" y="1569975"/>
            <a:ext cx="4784099" cy="298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rgbClr val="000000"/>
              </a:buClr>
              <a:buSzPct val="100000"/>
              <a:buFont typeface="Ubuntu"/>
              <a:buChar char="●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Versatile, Used in most of the peripherals</a:t>
            </a:r>
          </a:p>
          <a:p>
            <a:pPr marL="457200" lvl="0" indent="-381000">
              <a:buClr>
                <a:srgbClr val="000000"/>
              </a:buClr>
              <a:buSzPct val="100000"/>
              <a:buFont typeface="Ubuntu"/>
              <a:buChar char="●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Helpful with other layouts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32b Decoder Layout</a:t>
            </a:r>
          </a:p>
        </p:txBody>
      </p:sp>
      <p:sp>
        <p:nvSpPr>
          <p:cNvPr id="256" name="Shape 256"/>
          <p:cNvSpPr/>
          <p:nvPr/>
        </p:nvSpPr>
        <p:spPr>
          <a:xfrm>
            <a:off x="0" y="1063379"/>
            <a:ext cx="9143999" cy="15909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57" name="Shape 257"/>
          <p:cNvSpPr/>
          <p:nvPr/>
        </p:nvSpPr>
        <p:spPr>
          <a:xfrm>
            <a:off x="2002450" y="1606249"/>
            <a:ext cx="6825674" cy="24575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258" name="Shape 258"/>
          <p:cNvSpPr/>
          <p:nvPr/>
        </p:nvSpPr>
        <p:spPr>
          <a:xfrm>
            <a:off x="2012250" y="1609800"/>
            <a:ext cx="6825599" cy="2457599"/>
          </a:xfrm>
          <a:prstGeom prst="rect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259" name="Shape 259"/>
          <p:cNvCxnSpPr/>
          <p:nvPr/>
        </p:nvCxnSpPr>
        <p:spPr>
          <a:xfrm rot="10800000" flipH="1">
            <a:off x="2012250" y="1227000"/>
            <a:ext cx="2964299" cy="382799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60" name="Shape 260"/>
          <p:cNvCxnSpPr/>
          <p:nvPr/>
        </p:nvCxnSpPr>
        <p:spPr>
          <a:xfrm>
            <a:off x="5639450" y="1227000"/>
            <a:ext cx="3175200" cy="372900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61" name="Shape 261"/>
          <p:cNvSpPr/>
          <p:nvPr/>
        </p:nvSpPr>
        <p:spPr>
          <a:xfrm>
            <a:off x="4976550" y="1063425"/>
            <a:ext cx="692400" cy="158999"/>
          </a:xfrm>
          <a:prstGeom prst="rect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/>
          <p:nvPr/>
        </p:nvSpPr>
        <p:spPr>
          <a:xfrm>
            <a:off x="3298350" y="1187725"/>
            <a:ext cx="2326115" cy="37647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67" name="Shape 26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64b Decoder Layout</a:t>
            </a:r>
          </a:p>
        </p:txBody>
      </p:sp>
      <p:sp>
        <p:nvSpPr>
          <p:cNvPr id="268" name="Shape 268"/>
          <p:cNvSpPr/>
          <p:nvPr/>
        </p:nvSpPr>
        <p:spPr>
          <a:xfrm>
            <a:off x="9058262" y="790562"/>
            <a:ext cx="85725" cy="43529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269" name="Shape 269"/>
          <p:cNvCxnSpPr/>
          <p:nvPr/>
        </p:nvCxnSpPr>
        <p:spPr>
          <a:xfrm>
            <a:off x="5624475" y="1187725"/>
            <a:ext cx="3445499" cy="39165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70" name="Shape 270"/>
          <p:cNvCxnSpPr/>
          <p:nvPr/>
        </p:nvCxnSpPr>
        <p:spPr>
          <a:xfrm>
            <a:off x="5634300" y="4966825"/>
            <a:ext cx="3474900" cy="1667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71" name="Shape 271"/>
          <p:cNvSpPr/>
          <p:nvPr/>
        </p:nvSpPr>
        <p:spPr>
          <a:xfrm>
            <a:off x="3298350" y="1187725"/>
            <a:ext cx="2326199" cy="3764699"/>
          </a:xfrm>
          <a:prstGeom prst="rect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Testbench</a:t>
            </a:r>
          </a:p>
        </p:txBody>
      </p:sp>
      <p:sp>
        <p:nvSpPr>
          <p:cNvPr id="277" name="Shape 277"/>
          <p:cNvSpPr/>
          <p:nvPr/>
        </p:nvSpPr>
        <p:spPr>
          <a:xfrm>
            <a:off x="4020100" y="0"/>
            <a:ext cx="5123898" cy="5143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78" name="Shape 278"/>
          <p:cNvSpPr txBox="1"/>
          <p:nvPr/>
        </p:nvSpPr>
        <p:spPr>
          <a:xfrm>
            <a:off x="116425" y="1238250"/>
            <a:ext cx="5359199" cy="3725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dirty="0">
                <a:latin typeface="Open Sans"/>
                <a:cs typeface="Open Sans"/>
              </a:rPr>
              <a:t>Simulation setup for SRAM</a:t>
            </a:r>
          </a:p>
          <a:p>
            <a:pPr marL="914400" lvl="1" indent="-342900" rtl="0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>
                <a:latin typeface="Open Sans"/>
                <a:cs typeface="Open Sans"/>
              </a:rPr>
              <a:t>Reads and Writes</a:t>
            </a:r>
          </a:p>
          <a:p>
            <a:pPr marL="457200" lvl="0" indent="-342900" rtl="0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dirty="0">
                <a:latin typeface="Open Sans"/>
                <a:cs typeface="Open Sans"/>
              </a:rPr>
              <a:t>To emulate conditions seen in full array:</a:t>
            </a:r>
          </a:p>
          <a:p>
            <a:pPr marL="914400" lvl="1" indent="-342900" rtl="0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>
                <a:latin typeface="Open Sans"/>
                <a:cs typeface="Open Sans"/>
              </a:rPr>
              <a:t>Recreate worst case paths</a:t>
            </a:r>
          </a:p>
          <a:p>
            <a:pPr marL="1371600" lvl="2" indent="-342900" rtl="0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■"/>
            </a:pPr>
            <a:r>
              <a:rPr lang="en" sz="1800" dirty="0">
                <a:latin typeface="Open Sans"/>
                <a:cs typeface="Open Sans"/>
              </a:rPr>
              <a:t>For both inputs and outputs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title"/>
          </p:nvPr>
        </p:nvSpPr>
        <p:spPr>
          <a:xfrm>
            <a:off x="211675" y="148175"/>
            <a:ext cx="7793699" cy="945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3000" dirty="0">
                <a:latin typeface="Open Sans"/>
                <a:cs typeface="Open Sans"/>
              </a:rPr>
              <a:t>Simulation </a:t>
            </a:r>
          </a:p>
          <a:p>
            <a:pPr lvl="0" rtl="0">
              <a:buNone/>
            </a:pPr>
            <a:r>
              <a:rPr lang="en" sz="3000" dirty="0">
                <a:latin typeface="Open Sans"/>
                <a:cs typeface="Open Sans"/>
              </a:rPr>
              <a:t>Results</a:t>
            </a:r>
          </a:p>
        </p:txBody>
      </p:sp>
      <p:sp>
        <p:nvSpPr>
          <p:cNvPr id="284" name="Shape 284"/>
          <p:cNvSpPr/>
          <p:nvPr/>
        </p:nvSpPr>
        <p:spPr>
          <a:xfrm>
            <a:off x="3199225" y="0"/>
            <a:ext cx="5944774" cy="5190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85" name="Shape 285"/>
          <p:cNvSpPr/>
          <p:nvPr/>
        </p:nvSpPr>
        <p:spPr>
          <a:xfrm>
            <a:off x="3682300" y="385850"/>
            <a:ext cx="762000" cy="1193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sz="700" b="1">
                <a:latin typeface="Ubuntu"/>
                <a:ea typeface="Ubuntu"/>
                <a:cs typeface="Ubuntu"/>
                <a:sym typeface="Ubuntu"/>
              </a:rPr>
              <a:t>PRECHARGE</a:t>
            </a:r>
          </a:p>
        </p:txBody>
      </p:sp>
      <p:sp>
        <p:nvSpPr>
          <p:cNvPr id="286" name="Shape 286"/>
          <p:cNvSpPr/>
          <p:nvPr/>
        </p:nvSpPr>
        <p:spPr>
          <a:xfrm>
            <a:off x="3682300" y="1094075"/>
            <a:ext cx="762000" cy="1193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sz="700" b="1">
                <a:latin typeface="Ubuntu"/>
                <a:ea typeface="Ubuntu"/>
                <a:cs typeface="Ubuntu"/>
                <a:sym typeface="Ubuntu"/>
              </a:rPr>
              <a:t>WORDLINE</a:t>
            </a:r>
          </a:p>
        </p:txBody>
      </p:sp>
      <p:sp>
        <p:nvSpPr>
          <p:cNvPr id="287" name="Shape 287"/>
          <p:cNvSpPr/>
          <p:nvPr/>
        </p:nvSpPr>
        <p:spPr>
          <a:xfrm>
            <a:off x="3682300" y="1868550"/>
            <a:ext cx="668700" cy="1193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 sz="700" b="1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READ</a:t>
            </a:r>
          </a:p>
        </p:txBody>
      </p:sp>
      <p:sp>
        <p:nvSpPr>
          <p:cNvPr id="288" name="Shape 288"/>
          <p:cNvSpPr/>
          <p:nvPr/>
        </p:nvSpPr>
        <p:spPr>
          <a:xfrm>
            <a:off x="4351000" y="1868600"/>
            <a:ext cx="668700" cy="1193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 sz="700" b="1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WRITE</a:t>
            </a:r>
          </a:p>
        </p:txBody>
      </p:sp>
      <p:sp>
        <p:nvSpPr>
          <p:cNvPr id="289" name="Shape 289"/>
          <p:cNvSpPr/>
          <p:nvPr/>
        </p:nvSpPr>
        <p:spPr>
          <a:xfrm>
            <a:off x="3682300" y="3306825"/>
            <a:ext cx="668700" cy="1193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 sz="700" b="1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Q</a:t>
            </a:r>
          </a:p>
        </p:txBody>
      </p:sp>
      <p:sp>
        <p:nvSpPr>
          <p:cNvPr id="290" name="Shape 290"/>
          <p:cNvSpPr/>
          <p:nvPr/>
        </p:nvSpPr>
        <p:spPr>
          <a:xfrm>
            <a:off x="4351000" y="3306875"/>
            <a:ext cx="668700" cy="1193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 sz="700" b="1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QB</a:t>
            </a:r>
          </a:p>
        </p:txBody>
      </p:sp>
      <p:sp>
        <p:nvSpPr>
          <p:cNvPr id="291" name="Shape 291"/>
          <p:cNvSpPr/>
          <p:nvPr/>
        </p:nvSpPr>
        <p:spPr>
          <a:xfrm>
            <a:off x="3682300" y="2587725"/>
            <a:ext cx="762000" cy="1193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 sz="700" b="1">
                <a:latin typeface="Ubuntu"/>
                <a:ea typeface="Ubuntu"/>
                <a:cs typeface="Ubuntu"/>
                <a:sym typeface="Ubuntu"/>
              </a:rPr>
              <a:t>DATA</a:t>
            </a:r>
          </a:p>
        </p:txBody>
      </p:sp>
      <p:sp>
        <p:nvSpPr>
          <p:cNvPr id="292" name="Shape 292"/>
          <p:cNvSpPr/>
          <p:nvPr/>
        </p:nvSpPr>
        <p:spPr>
          <a:xfrm>
            <a:off x="3682300" y="4026025"/>
            <a:ext cx="762000" cy="1193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 sz="700" b="1">
                <a:latin typeface="Ubuntu"/>
                <a:ea typeface="Ubuntu"/>
                <a:cs typeface="Ubuntu"/>
                <a:sym typeface="Ubuntu"/>
              </a:rPr>
              <a:t>OUT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Metrics</a:t>
            </a:r>
          </a:p>
        </p:txBody>
      </p:sp>
      <p:graphicFrame>
        <p:nvGraphicFramePr>
          <p:cNvPr id="298" name="Shape 298"/>
          <p:cNvGraphicFramePr/>
          <p:nvPr>
            <p:extLst>
              <p:ext uri="{D42A27DB-BD31-4B8C-83A1-F6EECF244321}">
                <p14:modId xmlns:p14="http://schemas.microsoft.com/office/powerpoint/2010/main" val="1144735816"/>
              </p:ext>
            </p:extLst>
          </p:nvPr>
        </p:nvGraphicFramePr>
        <p:xfrm>
          <a:off x="1072125" y="1524525"/>
          <a:ext cx="7614676" cy="3565889"/>
        </p:xfrm>
        <a:graphic>
          <a:graphicData uri="http://schemas.openxmlformats.org/drawingml/2006/table">
            <a:tbl>
              <a:tblPr>
                <a:noFill/>
                <a:tableStyleId>{88E0D8A7-E3F7-4591-A73E-E1AF8E46B060}</a:tableStyleId>
              </a:tblPr>
              <a:tblGrid>
                <a:gridCol w="1588322"/>
                <a:gridCol w="3013177"/>
                <a:gridCol w="3013177"/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b="1" dirty="0" smtClean="0">
                          <a:latin typeface="Open Sans"/>
                          <a:cs typeface="Open Sans"/>
                        </a:rPr>
                        <a:t>Metrics</a:t>
                      </a:r>
                      <a:endParaRPr lang="en" b="1" dirty="0"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b="1" dirty="0" smtClean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Our Group</a:t>
                      </a:r>
                      <a:endParaRPr lang="en" b="1" dirty="0">
                        <a:solidFill>
                          <a:schemeClr val="dk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b="1" dirty="0" smtClean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Comparison to </a:t>
                      </a:r>
                      <a:r>
                        <a:rPr lang="en-US" b="1" baseline="0" dirty="0" smtClean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Team XOR (2010)</a:t>
                      </a:r>
                      <a:endParaRPr lang="en" b="1" dirty="0">
                        <a:solidFill>
                          <a:schemeClr val="dk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b="1" dirty="0">
                          <a:latin typeface="Open Sans"/>
                          <a:cs typeface="Open Sans"/>
                        </a:rPr>
                        <a:t>Total Metric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 smtClean="0">
                          <a:latin typeface="Open Sans"/>
                          <a:cs typeface="Open Sans"/>
                        </a:rPr>
                        <a:t>1.024 x 10</a:t>
                      </a:r>
                      <a:r>
                        <a:rPr lang="en-US" baseline="30000" dirty="0" smtClean="0">
                          <a:latin typeface="Open Sans"/>
                          <a:cs typeface="Open Sans"/>
                        </a:rPr>
                        <a:t>-29</a:t>
                      </a:r>
                      <a:r>
                        <a:rPr lang="en-US" dirty="0" smtClean="0">
                          <a:latin typeface="Open Sans"/>
                          <a:cs typeface="Open Sans"/>
                        </a:rPr>
                        <a:t> </a:t>
                      </a:r>
                      <a:r>
                        <a:rPr lang="en" dirty="0" smtClean="0">
                          <a:latin typeface="Open Sans"/>
                          <a:cs typeface="Open Sans"/>
                        </a:rPr>
                        <a:t>J</a:t>
                      </a:r>
                      <a:r>
                        <a:rPr lang="en" sz="1000" dirty="0" smtClean="0">
                          <a:solidFill>
                            <a:srgbClr val="404040"/>
                          </a:solidFill>
                          <a:latin typeface="Open Sans"/>
                          <a:ea typeface="Verdana"/>
                          <a:cs typeface="Open Sans"/>
                          <a:sym typeface="Verdana"/>
                        </a:rPr>
                        <a:t>·</a:t>
                      </a:r>
                      <a:r>
                        <a:rPr lang="en" dirty="0" smtClean="0">
                          <a:latin typeface="Open Sans"/>
                          <a:cs typeface="Open Sans"/>
                        </a:rPr>
                        <a:t>s</a:t>
                      </a:r>
                      <a:r>
                        <a:rPr lang="en" baseline="30000" dirty="0" smtClean="0">
                          <a:latin typeface="Open Sans"/>
                          <a:cs typeface="Open Sans"/>
                        </a:rPr>
                        <a:t>2</a:t>
                      </a:r>
                      <a:r>
                        <a:rPr lang="en" sz="1000" dirty="0" smtClean="0">
                          <a:solidFill>
                            <a:srgbClr val="404040"/>
                          </a:solidFill>
                          <a:latin typeface="Open Sans"/>
                          <a:ea typeface="Verdana"/>
                          <a:cs typeface="Open Sans"/>
                          <a:sym typeface="Verdana"/>
                        </a:rPr>
                        <a:t>·</a:t>
                      </a:r>
                      <a:r>
                        <a:rPr lang="en" dirty="0" smtClean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mm</a:t>
                      </a:r>
                      <a:r>
                        <a:rPr lang="en" baseline="30000" dirty="0" smtClean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2</a:t>
                      </a:r>
                      <a:r>
                        <a:rPr lang="en" sz="1000" dirty="0" smtClean="0">
                          <a:solidFill>
                            <a:srgbClr val="404040"/>
                          </a:solidFill>
                          <a:latin typeface="Open Sans"/>
                          <a:ea typeface="Verdana"/>
                          <a:cs typeface="Open Sans"/>
                          <a:sym typeface="Verdana"/>
                        </a:rPr>
                        <a:t>·</a:t>
                      </a:r>
                      <a:r>
                        <a:rPr lang="en" dirty="0" smtClean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W</a:t>
                      </a:r>
                      <a:endParaRPr lang="en" dirty="0">
                        <a:solidFill>
                          <a:schemeClr val="dk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 smtClean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Better by 882%</a:t>
                      </a:r>
                      <a:endParaRPr lang="en" dirty="0">
                        <a:solidFill>
                          <a:schemeClr val="dk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b="1">
                          <a:latin typeface="Open Sans"/>
                          <a:cs typeface="Open Sans"/>
                        </a:rPr>
                        <a:t>1 Bitcell Area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dirty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2.3 μm</a:t>
                      </a:r>
                      <a:r>
                        <a:rPr lang="en" baseline="30000" dirty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aseline="0" dirty="0" smtClean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Worse by 130%</a:t>
                      </a:r>
                      <a:endParaRPr lang="en" baseline="0" dirty="0">
                        <a:solidFill>
                          <a:schemeClr val="dk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b="1" dirty="0">
                          <a:latin typeface="Open Sans"/>
                          <a:cs typeface="Open Sans"/>
                        </a:rPr>
                        <a:t>Total Area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0.1657 mm</a:t>
                      </a:r>
                      <a:r>
                        <a:rPr lang="en" baseline="3000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aseline="0" dirty="0" smtClean="0">
                          <a:solidFill>
                            <a:schemeClr val="dk1"/>
                          </a:solidFill>
                          <a:latin typeface="Open Sans"/>
                          <a:cs typeface="Open Sans"/>
                        </a:rPr>
                        <a:t>Worse by 22%</a:t>
                      </a:r>
                      <a:endParaRPr lang="en" baseline="0" dirty="0">
                        <a:solidFill>
                          <a:schemeClr val="dk1"/>
                        </a:solidFill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b="1">
                          <a:latin typeface="Open Sans"/>
                          <a:cs typeface="Open Sans"/>
                        </a:rPr>
                        <a:t>Total Energy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dirty="0" smtClean="0">
                          <a:latin typeface="Open Sans"/>
                          <a:cs typeface="Open Sans"/>
                        </a:rPr>
                        <a:t>3.0348 n</a:t>
                      </a:r>
                      <a:r>
                        <a:rPr lang="en" dirty="0" smtClean="0">
                          <a:latin typeface="Open Sans"/>
                          <a:cs typeface="Open Sans"/>
                        </a:rPr>
                        <a:t>J</a:t>
                      </a:r>
                      <a:endParaRPr lang="en" dirty="0"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 smtClean="0">
                          <a:latin typeface="Open Sans"/>
                          <a:cs typeface="Open Sans"/>
                        </a:rPr>
                        <a:t>Worse by 20%</a:t>
                      </a:r>
                      <a:endParaRPr lang="en" dirty="0"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b="1">
                          <a:latin typeface="Open Sans"/>
                          <a:cs typeface="Open Sans"/>
                        </a:rPr>
                        <a:t>Read Delay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dirty="0">
                          <a:latin typeface="Open Sans"/>
                          <a:cs typeface="Open Sans"/>
                        </a:rPr>
                        <a:t>0.54 ns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 smtClean="0">
                          <a:latin typeface="Open Sans"/>
                          <a:cs typeface="Open Sans"/>
                        </a:rPr>
                        <a:t>Better by 63%</a:t>
                      </a:r>
                      <a:endParaRPr lang="en" dirty="0"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/>
                </a:tc>
              </a:tr>
              <a:tr h="3962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b="1">
                          <a:latin typeface="Open Sans"/>
                          <a:cs typeface="Open Sans"/>
                        </a:rPr>
                        <a:t>Write Delay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>
                          <a:latin typeface="Open Sans"/>
                          <a:cs typeface="Open Sans"/>
                        </a:rPr>
                        <a:t>0.11 ns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 smtClean="0">
                          <a:latin typeface="Open Sans"/>
                          <a:cs typeface="Open Sans"/>
                        </a:rPr>
                        <a:t>Better by 58%</a:t>
                      </a:r>
                      <a:endParaRPr lang="en" dirty="0"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/>
                </a:tc>
              </a:tr>
              <a:tr h="396200"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" b="1">
                          <a:latin typeface="Open Sans"/>
                          <a:cs typeface="Open Sans"/>
                        </a:rPr>
                        <a:t>Total Delay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">
                          <a:latin typeface="Open Sans"/>
                          <a:cs typeface="Open Sans"/>
                        </a:rPr>
                        <a:t>0.54 ns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-US" dirty="0" smtClean="0">
                          <a:latin typeface="Open Sans"/>
                          <a:cs typeface="Open Sans"/>
                        </a:rPr>
                        <a:t>Better by 63%</a:t>
                      </a:r>
                      <a:endParaRPr lang="en" dirty="0"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/>
                </a:tc>
              </a:tr>
              <a:tr h="396200"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" b="1" dirty="0">
                          <a:latin typeface="Open Sans"/>
                          <a:cs typeface="Open Sans"/>
                        </a:rPr>
                        <a:t>Idle Power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" dirty="0">
                          <a:latin typeface="Open Sans"/>
                          <a:cs typeface="Open Sans"/>
                        </a:rPr>
                        <a:t>.0698 W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-US" dirty="0" smtClean="0">
                          <a:latin typeface="Open Sans"/>
                          <a:cs typeface="Open Sans"/>
                        </a:rPr>
                        <a:t>Better by 41%</a:t>
                      </a:r>
                      <a:endParaRPr lang="en" dirty="0">
                        <a:latin typeface="Open Sans"/>
                        <a:cs typeface="Open Sans"/>
                      </a:endParaRP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Future Refinement</a:t>
            </a:r>
          </a:p>
        </p:txBody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265034" cy="595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SKILL and OCEAN</a:t>
            </a:r>
          </a:p>
          <a:p>
            <a:pPr lvl="0" indent="457200"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 </a:t>
            </a:r>
          </a:p>
        </p:txBody>
      </p:sp>
      <p:sp>
        <p:nvSpPr>
          <p:cNvPr id="305" name="Shape 305"/>
          <p:cNvSpPr/>
          <p:nvPr/>
        </p:nvSpPr>
        <p:spPr>
          <a:xfrm>
            <a:off x="5158125" y="1796100"/>
            <a:ext cx="3730800" cy="28014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06" name="Shape 306"/>
          <p:cNvSpPr txBox="1"/>
          <p:nvPr/>
        </p:nvSpPr>
        <p:spPr>
          <a:xfrm>
            <a:off x="5259225" y="4686300"/>
            <a:ext cx="35286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000" dirty="0">
                <a:latin typeface="Open Sans"/>
                <a:ea typeface="Ubuntu"/>
                <a:cs typeface="Open Sans"/>
                <a:sym typeface="Ubuntu"/>
              </a:rPr>
              <a:t>Carr D., Park J., Reyno D. “A High Speed 64kb SRAM Cache in 45nm Technology” (2010)</a:t>
            </a:r>
          </a:p>
        </p:txBody>
      </p:sp>
      <p:cxnSp>
        <p:nvCxnSpPr>
          <p:cNvPr id="307" name="Shape 307"/>
          <p:cNvCxnSpPr/>
          <p:nvPr/>
        </p:nvCxnSpPr>
        <p:spPr>
          <a:xfrm>
            <a:off x="6837825" y="3496500"/>
            <a:ext cx="371400" cy="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308" name="Shape 308"/>
          <p:cNvCxnSpPr/>
          <p:nvPr/>
        </p:nvCxnSpPr>
        <p:spPr>
          <a:xfrm rot="10800000">
            <a:off x="7371949" y="3729200"/>
            <a:ext cx="351600" cy="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309" name="Shape 309"/>
          <p:cNvCxnSpPr/>
          <p:nvPr/>
        </p:nvCxnSpPr>
        <p:spPr>
          <a:xfrm rot="10800000" flipH="1">
            <a:off x="7234825" y="1855050"/>
            <a:ext cx="9300" cy="23423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dot"/>
            <a:round/>
            <a:headEnd type="none" w="lg" len="lg"/>
            <a:tailEnd type="none" w="lg" len="lg"/>
          </a:ln>
        </p:spPr>
      </p:cxnSp>
      <p:cxnSp>
        <p:nvCxnSpPr>
          <p:cNvPr id="310" name="Shape 310"/>
          <p:cNvCxnSpPr/>
          <p:nvPr/>
        </p:nvCxnSpPr>
        <p:spPr>
          <a:xfrm rot="10800000">
            <a:off x="5644225" y="3729200"/>
            <a:ext cx="1599899" cy="0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11" name="Shape 311"/>
          <p:cNvCxnSpPr/>
          <p:nvPr/>
        </p:nvCxnSpPr>
        <p:spPr>
          <a:xfrm rot="10800000">
            <a:off x="7234850" y="3496500"/>
            <a:ext cx="1157699" cy="0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12" name="Shape 312"/>
          <p:cNvSpPr txBox="1"/>
          <p:nvPr/>
        </p:nvSpPr>
        <p:spPr>
          <a:xfrm>
            <a:off x="457200" y="1768500"/>
            <a:ext cx="4585199" cy="1076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3000" dirty="0">
                <a:solidFill>
                  <a:schemeClr val="dk1"/>
                </a:solidFill>
                <a:latin typeface="Open Sans"/>
                <a:ea typeface="Ubuntu"/>
                <a:cs typeface="Open Sans"/>
                <a:sym typeface="Ubuntu"/>
              </a:rPr>
              <a:t>Move further on the Pareto curve</a:t>
            </a:r>
          </a:p>
        </p:txBody>
      </p:sp>
      <p:sp>
        <p:nvSpPr>
          <p:cNvPr id="313" name="Shape 313"/>
          <p:cNvSpPr txBox="1"/>
          <p:nvPr/>
        </p:nvSpPr>
        <p:spPr>
          <a:xfrm>
            <a:off x="457200" y="2784575"/>
            <a:ext cx="4585199" cy="193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3000" dirty="0">
                <a:latin typeface="Open Sans"/>
                <a:ea typeface="Ubuntu"/>
                <a:cs typeface="Open Sans"/>
                <a:sym typeface="Ubuntu"/>
              </a:rPr>
              <a:t>Predecoding</a:t>
            </a:r>
          </a:p>
          <a:p>
            <a:pPr marL="457200" lvl="0" indent="-4191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3000" dirty="0">
                <a:latin typeface="Open Sans"/>
                <a:ea typeface="Ubuntu"/>
                <a:cs typeface="Open Sans"/>
                <a:sym typeface="Ubuntu"/>
              </a:rPr>
              <a:t>Error Correcting Code</a:t>
            </a:r>
          </a:p>
          <a:p>
            <a:pPr marL="457200" lvl="0" indent="-4191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3000" dirty="0">
                <a:latin typeface="Open Sans"/>
                <a:ea typeface="Ubuntu"/>
                <a:cs typeface="Open Sans"/>
                <a:sym typeface="Ubuntu"/>
              </a:rPr>
              <a:t>Vectorize signals</a:t>
            </a:r>
          </a:p>
          <a:p>
            <a:pPr marL="457200" lvl="0" indent="-4191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3000" dirty="0">
                <a:latin typeface="Open Sans"/>
                <a:ea typeface="Ubuntu"/>
                <a:cs typeface="Open Sans"/>
                <a:sym typeface="Ubuntu"/>
              </a:rPr>
              <a:t>Ultra-thin Layout</a:t>
            </a:r>
          </a:p>
        </p:txBody>
      </p:sp>
      <p:cxnSp>
        <p:nvCxnSpPr>
          <p:cNvPr id="314" name="Shape 314"/>
          <p:cNvCxnSpPr/>
          <p:nvPr/>
        </p:nvCxnSpPr>
        <p:spPr>
          <a:xfrm rot="10800000" flipH="1">
            <a:off x="8084150" y="1855050"/>
            <a:ext cx="9300" cy="23423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dot"/>
            <a:round/>
            <a:headEnd type="none" w="lg" len="lg"/>
            <a:tailEnd type="none" w="lg" len="lg"/>
          </a:ln>
        </p:spPr>
      </p:cxnSp>
      <p:cxnSp>
        <p:nvCxnSpPr>
          <p:cNvPr id="315" name="Shape 315"/>
          <p:cNvCxnSpPr/>
          <p:nvPr/>
        </p:nvCxnSpPr>
        <p:spPr>
          <a:xfrm rot="10800000">
            <a:off x="7322725" y="2041700"/>
            <a:ext cx="7556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316" name="Shape 316"/>
          <p:cNvCxnSpPr/>
          <p:nvPr/>
        </p:nvCxnSpPr>
        <p:spPr>
          <a:xfrm rot="10800000">
            <a:off x="7322725" y="2306700"/>
            <a:ext cx="7556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317" name="Shape 317"/>
          <p:cNvCxnSpPr/>
          <p:nvPr/>
        </p:nvCxnSpPr>
        <p:spPr>
          <a:xfrm rot="10800000">
            <a:off x="7322725" y="2571750"/>
            <a:ext cx="7556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xmlns:p14="http://schemas.microsoft.com/office/powerpoint/2010/main"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/>
          <p:nvPr/>
        </p:nvSpPr>
        <p:spPr>
          <a:xfrm>
            <a:off x="486200" y="1132800"/>
            <a:ext cx="2530249" cy="25348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24" name="Shape 324"/>
          <p:cNvSpPr/>
          <p:nvPr/>
        </p:nvSpPr>
        <p:spPr>
          <a:xfrm>
            <a:off x="3627600" y="938062"/>
            <a:ext cx="2273901" cy="30541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325" name="Shape 325"/>
          <p:cNvSpPr txBox="1"/>
          <p:nvPr/>
        </p:nvSpPr>
        <p:spPr>
          <a:xfrm>
            <a:off x="6821400" y="2882425"/>
            <a:ext cx="1865400" cy="1165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&amp; Team XOR (2010), </a:t>
            </a:r>
          </a:p>
          <a:p>
            <a:pPr lvl="0" algn="ctr" rtl="0">
              <a:buNone/>
            </a:pPr>
            <a:r>
              <a:rPr lang="en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Team 2 (2010), </a:t>
            </a:r>
          </a:p>
          <a:p>
            <a:pPr lvl="0" algn="ctr" rtl="0">
              <a:buNone/>
            </a:pPr>
            <a:r>
              <a:rPr lang="en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Team 1 (2011),</a:t>
            </a:r>
          </a:p>
          <a:p>
            <a:pPr algn="ctr">
              <a:buNone/>
            </a:pPr>
            <a:r>
              <a:rPr lang="en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and many others! </a:t>
            </a:r>
          </a:p>
        </p:txBody>
      </p:sp>
      <p:sp>
        <p:nvSpPr>
          <p:cNvPr id="326" name="Shape 326"/>
          <p:cNvSpPr txBox="1"/>
          <p:nvPr/>
        </p:nvSpPr>
        <p:spPr>
          <a:xfrm>
            <a:off x="3343750" y="3992175"/>
            <a:ext cx="2841600" cy="410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Dr. Benton Calhoun, </a:t>
            </a:r>
            <a:r>
              <a:rPr lang="en" i="1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PICo liaison</a:t>
            </a:r>
          </a:p>
        </p:txBody>
      </p:sp>
      <p:sp>
        <p:nvSpPr>
          <p:cNvPr id="327" name="Shape 327"/>
          <p:cNvSpPr txBox="1"/>
          <p:nvPr/>
        </p:nvSpPr>
        <p:spPr>
          <a:xfrm>
            <a:off x="301575" y="3667625"/>
            <a:ext cx="2899499" cy="410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Aatmesh Shrivastava, </a:t>
            </a:r>
            <a:r>
              <a:rPr lang="en" i="1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PICo liaison</a:t>
            </a:r>
          </a:p>
        </p:txBody>
      </p:sp>
      <p:sp>
        <p:nvSpPr>
          <p:cNvPr id="328" name="Shape 328"/>
          <p:cNvSpPr/>
          <p:nvPr/>
        </p:nvSpPr>
        <p:spPr>
          <a:xfrm>
            <a:off x="7988587" y="1543587"/>
            <a:ext cx="904875" cy="90487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329" name="Shape 329"/>
          <p:cNvSpPr txBox="1"/>
          <p:nvPr/>
        </p:nvSpPr>
        <p:spPr>
          <a:xfrm>
            <a:off x="7213575" y="2471712"/>
            <a:ext cx="2454900" cy="410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1000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University of Virginia</a:t>
            </a:r>
          </a:p>
        </p:txBody>
      </p:sp>
      <p:sp>
        <p:nvSpPr>
          <p:cNvPr id="330" name="Shape 330"/>
          <p:cNvSpPr/>
          <p:nvPr/>
        </p:nvSpPr>
        <p:spPr>
          <a:xfrm>
            <a:off x="6565600" y="928562"/>
            <a:ext cx="1190625" cy="154305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331" name="Shape 331"/>
          <p:cNvSpPr txBox="1"/>
          <p:nvPr/>
        </p:nvSpPr>
        <p:spPr>
          <a:xfrm>
            <a:off x="6565550" y="2448475"/>
            <a:ext cx="1190699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dirty="0">
                <a:solidFill>
                  <a:schemeClr val="lt1"/>
                </a:solidFill>
                <a:latin typeface="Open Sans"/>
                <a:ea typeface="Ubuntu"/>
                <a:cs typeface="Open Sans"/>
                <a:sym typeface="Ubuntu"/>
              </a:rPr>
              <a:t>Divya Akella</a:t>
            </a:r>
          </a:p>
        </p:txBody>
      </p:sp>
      <p:sp>
        <p:nvSpPr>
          <p:cNvPr id="332" name="Shape 332"/>
          <p:cNvSpPr txBox="1"/>
          <p:nvPr/>
        </p:nvSpPr>
        <p:spPr>
          <a:xfrm>
            <a:off x="1538050" y="4622375"/>
            <a:ext cx="64530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We also acknowledge and offer good luck to Team Innovation! </a:t>
            </a:r>
          </a:p>
        </p:txBody>
      </p:sp>
      <p:sp>
        <p:nvSpPr>
          <p:cNvPr id="13" name="Shape 65"/>
          <p:cNvSpPr txBox="1">
            <a:spLocks/>
          </p:cNvSpPr>
          <p:nvPr/>
        </p:nvSpPr>
        <p:spPr>
          <a:xfrm>
            <a:off x="2849750" y="236483"/>
            <a:ext cx="3715800" cy="54893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Open Sans"/>
                <a:cs typeface="Open Sans"/>
              </a:rPr>
              <a:t>Acknowledgments</a:t>
            </a:r>
            <a:endParaRPr lang="en" sz="2400" b="1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title"/>
          </p:nvPr>
        </p:nvSpPr>
        <p:spPr>
          <a:xfrm>
            <a:off x="457200" y="214305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3600" b="1" dirty="0">
                <a:solidFill>
                  <a:srgbClr val="FFFFFF"/>
                </a:solidFill>
                <a:latin typeface="Open Sans"/>
                <a:ea typeface="Ubuntu"/>
                <a:cs typeface="Open Sans"/>
                <a:sym typeface="Ubuntu"/>
              </a:rPr>
              <a:t>Questions? ಠ_ಠ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Problem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Portable Instruments Company (PICo) desires SRAM for a new mobile node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High Speed 64kb cache, or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2 Mb Low Power SRAM</a:t>
            </a:r>
          </a:p>
          <a:p>
            <a:endParaRPr lang="en" sz="1400" dirty="0">
              <a:latin typeface="Open Sans"/>
              <a:ea typeface="Ubuntu"/>
              <a:cs typeface="Open Sans"/>
              <a:sym typeface="Ubuntu"/>
            </a:endParaRP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Team VLSE’s problem: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First priority: delay </a:t>
            </a:r>
          </a:p>
          <a:p>
            <a:pPr marL="914400" lvl="1" indent="-3810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Seek to also minimize area, power, and energy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References</a:t>
            </a:r>
          </a:p>
        </p:txBody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200" dirty="0">
                <a:latin typeface="Open Sans"/>
                <a:ea typeface="Ubuntu"/>
                <a:cs typeface="Open Sans"/>
                <a:sym typeface="Ubuntu"/>
              </a:rPr>
              <a:t>[All pictures are cited in their captions]</a:t>
            </a:r>
          </a:p>
          <a:p>
            <a:pPr lvl="0" rtl="0">
              <a:buNone/>
            </a:pPr>
            <a:r>
              <a:rPr lang="en" sz="1200" dirty="0">
                <a:latin typeface="Open Sans"/>
                <a:ea typeface="Ubuntu"/>
                <a:cs typeface="Open Sans"/>
                <a:sym typeface="Ubuntu"/>
              </a:rPr>
              <a:t>Calhoun, B., Design Principles for Digital CMOS Integrated Circuits, (March 7, 2012)</a:t>
            </a:r>
          </a:p>
          <a:p>
            <a:pPr lvl="0" rtl="0">
              <a:buNone/>
            </a:pPr>
            <a:r>
              <a:rPr lang="en" sz="1200" dirty="0">
                <a:latin typeface="Open Sans"/>
                <a:ea typeface="Ubuntu"/>
                <a:cs typeface="Open Sans"/>
                <a:sym typeface="Ubuntu"/>
              </a:rPr>
              <a:t>L. Hamouche and B. Allard, “Low power options for 32nm always-on SRAM architecture,” Solid State Electronics, 2011.</a:t>
            </a:r>
          </a:p>
          <a:p>
            <a:pPr lvl="0" rtl="0">
              <a:buNone/>
            </a:pPr>
            <a:r>
              <a:rPr lang="en" sz="1200" dirty="0">
                <a:latin typeface="Open Sans"/>
                <a:ea typeface="Ubuntu"/>
                <a:cs typeface="Open Sans"/>
                <a:sym typeface="Ubuntu"/>
              </a:rPr>
              <a:t>Mann, R., and B. Calhoun, "New category of ultra-thin notchless 6T SRAM cell layout topologies for sub-22nm", ISQED , 2011.</a:t>
            </a:r>
          </a:p>
          <a:p>
            <a:pPr lvl="0" rtl="0">
              <a:buNone/>
            </a:pPr>
            <a:r>
              <a:rPr lang="en" sz="1200" dirty="0">
                <a:latin typeface="Open Sans"/>
                <a:ea typeface="Ubuntu"/>
                <a:cs typeface="Open Sans"/>
                <a:sym typeface="Ubuntu"/>
              </a:rPr>
              <a:t>Rabaey, J., Chandrakasan A., Nikolic, B., Digital Integrated Circuits (2nd Edition), (Dec 24, 2002)</a:t>
            </a:r>
          </a:p>
          <a:p>
            <a:pPr lvl="0" rtl="0">
              <a:buNone/>
            </a:pPr>
            <a:r>
              <a:rPr lang="en" sz="1200" dirty="0">
                <a:latin typeface="Open Sans"/>
                <a:ea typeface="Ubuntu"/>
                <a:cs typeface="Open Sans"/>
                <a:sym typeface="Ubuntu"/>
              </a:rPr>
              <a:t>Rabaey, J. Digital Integrated Circuits: A Design Perspective. Prentice Hall, 2003.</a:t>
            </a:r>
          </a:p>
          <a:p>
            <a:pPr lvl="0" rtl="0">
              <a:buNone/>
            </a:pPr>
            <a:r>
              <a:rPr lang="en" sz="1200" dirty="0">
                <a:latin typeface="Open Sans"/>
                <a:ea typeface="Ubuntu"/>
                <a:cs typeface="Open Sans"/>
                <a:sym typeface="Ubuntu"/>
              </a:rPr>
              <a:t>Ryan, J. F., &amp; Calhoun, B. H. Minimizing Offset for Latching Voltage Mode Sense Amplifiers for Sub-Threshold Operation. 9th International Symposium on Quality Electronic Design, 2008.</a:t>
            </a:r>
          </a:p>
          <a:p>
            <a:pPr lvl="0" rtl="0">
              <a:buNone/>
            </a:pPr>
            <a:r>
              <a:rPr lang="en" sz="1200" dirty="0">
                <a:latin typeface="Open Sans"/>
                <a:ea typeface="Ubuntu"/>
                <a:cs typeface="Open Sans"/>
                <a:sym typeface="Ubuntu"/>
              </a:rPr>
              <a:t>Wang, A., Calhoun, B. H., &amp; Chandrakasan, A. P. Sub-Threshold Design for Ultra Low-Power Systems. Springer, 2006.</a:t>
            </a:r>
          </a:p>
          <a:p>
            <a:pPr lvl="0" rtl="0">
              <a:buNone/>
            </a:pPr>
            <a:r>
              <a:rPr lang="en" sz="1200" dirty="0" smtClean="0">
                <a:latin typeface="Open Sans"/>
                <a:ea typeface="Ubuntu"/>
                <a:cs typeface="Open Sans"/>
                <a:sym typeface="Ubuntu"/>
              </a:rPr>
              <a:t>Previous </a:t>
            </a:r>
            <a:r>
              <a:rPr lang="en" sz="1200" dirty="0">
                <a:latin typeface="Open Sans"/>
                <a:ea typeface="Ubuntu"/>
                <a:cs typeface="Open Sans"/>
                <a:sym typeface="Ubuntu"/>
              </a:rPr>
              <a:t>Groups from ECE 4332 VLSI Design at University of Virginia (e.g. 2009, 2010, 2011, 2012)</a:t>
            </a:r>
          </a:p>
          <a:p>
            <a:endParaRPr lang="en" sz="1200" dirty="0">
              <a:latin typeface="Open Sans"/>
              <a:ea typeface="Ubuntu"/>
              <a:cs typeface="Open Sans"/>
              <a:sym typeface="Ubuntu"/>
            </a:endParaRPr>
          </a:p>
          <a:p>
            <a:endParaRPr lang="en" sz="1200" dirty="0">
              <a:latin typeface="Open Sans"/>
              <a:ea typeface="Ubuntu"/>
              <a:cs typeface="Open Sans"/>
              <a:sym typeface="Ubuntu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Design Approach</a:t>
            </a:r>
          </a:p>
        </p:txBody>
      </p:sp>
      <p:sp>
        <p:nvSpPr>
          <p:cNvPr id="53" name="Shape 53"/>
          <p:cNvSpPr/>
          <p:nvPr/>
        </p:nvSpPr>
        <p:spPr>
          <a:xfrm>
            <a:off x="5158125" y="1367950"/>
            <a:ext cx="3730800" cy="28014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701000" cy="37256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Architecture Level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Pareto Curve</a:t>
            </a:r>
          </a:p>
          <a:p>
            <a:pPr marL="1371600" lvl="2" indent="-38100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32-Blocks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5259225" y="4258150"/>
            <a:ext cx="35286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000" dirty="0">
                <a:latin typeface="Open Sans"/>
                <a:ea typeface="Ubuntu"/>
                <a:cs typeface="Open Sans"/>
                <a:sym typeface="Ubuntu"/>
              </a:rPr>
              <a:t>Carr D., Park J., Reyno D. “A High Speed 64kb SRAM Cache in 45nm Technology” (2010)</a:t>
            </a:r>
          </a:p>
        </p:txBody>
      </p:sp>
      <p:cxnSp>
        <p:nvCxnSpPr>
          <p:cNvPr id="56" name="Shape 56"/>
          <p:cNvCxnSpPr/>
          <p:nvPr/>
        </p:nvCxnSpPr>
        <p:spPr>
          <a:xfrm>
            <a:off x="7610200" y="2901475"/>
            <a:ext cx="371400" cy="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57" name="Shape 57"/>
          <p:cNvCxnSpPr/>
          <p:nvPr/>
        </p:nvCxnSpPr>
        <p:spPr>
          <a:xfrm rot="10800000">
            <a:off x="8196474" y="3493500"/>
            <a:ext cx="351600" cy="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58" name="Shape 58"/>
          <p:cNvCxnSpPr/>
          <p:nvPr/>
        </p:nvCxnSpPr>
        <p:spPr>
          <a:xfrm>
            <a:off x="8088800" y="1436100"/>
            <a:ext cx="0" cy="22688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dot"/>
            <a:round/>
            <a:headEnd type="none" w="lg" len="lg"/>
            <a:tailEnd type="none" w="lg" len="lg"/>
          </a:ln>
        </p:spPr>
      </p:cxnSp>
      <p:cxnSp>
        <p:nvCxnSpPr>
          <p:cNvPr id="59" name="Shape 59"/>
          <p:cNvCxnSpPr/>
          <p:nvPr/>
        </p:nvCxnSpPr>
        <p:spPr>
          <a:xfrm rot="10800000">
            <a:off x="5656349" y="3497375"/>
            <a:ext cx="2422800" cy="0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60" name="Shape 60"/>
          <p:cNvCxnSpPr/>
          <p:nvPr/>
        </p:nvCxnSpPr>
        <p:spPr>
          <a:xfrm rot="10800000">
            <a:off x="8088774" y="2901475"/>
            <a:ext cx="303000" cy="0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5039825" y="470575"/>
            <a:ext cx="37158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2400" b="1" dirty="0">
                <a:solidFill>
                  <a:schemeClr val="bg1"/>
                </a:solidFill>
                <a:latin typeface="Open Sans"/>
                <a:cs typeface="Open Sans"/>
              </a:rPr>
              <a:t>Final Schematic</a:t>
            </a:r>
          </a:p>
        </p:txBody>
      </p:sp>
      <p:sp>
        <p:nvSpPr>
          <p:cNvPr id="66" name="Shape 66"/>
          <p:cNvSpPr/>
          <p:nvPr/>
        </p:nvSpPr>
        <p:spPr>
          <a:xfrm>
            <a:off x="1420275" y="3791987"/>
            <a:ext cx="7639050" cy="6000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7" name="Shape 67"/>
          <p:cNvSpPr/>
          <p:nvPr/>
        </p:nvSpPr>
        <p:spPr>
          <a:xfrm>
            <a:off x="-2" y="0"/>
            <a:ext cx="4110624" cy="35868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68" name="Shape 68"/>
          <p:cNvCxnSpPr/>
          <p:nvPr/>
        </p:nvCxnSpPr>
        <p:spPr>
          <a:xfrm rot="10800000" flipH="1">
            <a:off x="2095500" y="3587699"/>
            <a:ext cx="2010599" cy="793800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69" name="Shape 69"/>
          <p:cNvCxnSpPr/>
          <p:nvPr/>
        </p:nvCxnSpPr>
        <p:spPr>
          <a:xfrm rot="10800000">
            <a:off x="10849" y="3598549"/>
            <a:ext cx="1428900" cy="796500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70" name="Shape 70"/>
          <p:cNvSpPr/>
          <p:nvPr/>
        </p:nvSpPr>
        <p:spPr>
          <a:xfrm>
            <a:off x="1420275" y="3792050"/>
            <a:ext cx="672000" cy="600000"/>
          </a:xfrm>
          <a:prstGeom prst="rect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71" name="Shape 71"/>
          <p:cNvCxnSpPr/>
          <p:nvPr/>
        </p:nvCxnSpPr>
        <p:spPr>
          <a:xfrm>
            <a:off x="4106100" y="15300"/>
            <a:ext cx="0" cy="3572399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2" name="Shape 72"/>
          <p:cNvCxnSpPr/>
          <p:nvPr/>
        </p:nvCxnSpPr>
        <p:spPr>
          <a:xfrm rot="10800000">
            <a:off x="0" y="3588525"/>
            <a:ext cx="4076699" cy="0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3" name="Shape 73"/>
          <p:cNvCxnSpPr/>
          <p:nvPr/>
        </p:nvCxnSpPr>
        <p:spPr>
          <a:xfrm rot="10800000">
            <a:off x="16950" y="27025"/>
            <a:ext cx="4076699" cy="0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4" name="Shape 74"/>
          <p:cNvCxnSpPr/>
          <p:nvPr/>
        </p:nvCxnSpPr>
        <p:spPr>
          <a:xfrm>
            <a:off x="16950" y="43900"/>
            <a:ext cx="0" cy="3534600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5" name="Shape 75"/>
          <p:cNvCxnSpPr/>
          <p:nvPr/>
        </p:nvCxnSpPr>
        <p:spPr>
          <a:xfrm flipH="1">
            <a:off x="755774" y="443650"/>
            <a:ext cx="236700" cy="213599"/>
          </a:xfrm>
          <a:prstGeom prst="straightConnector1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6" name="Shape 76"/>
          <p:cNvSpPr txBox="1"/>
          <p:nvPr/>
        </p:nvSpPr>
        <p:spPr>
          <a:xfrm>
            <a:off x="909325" y="164275"/>
            <a:ext cx="609299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Pins</a:t>
            </a:r>
          </a:p>
        </p:txBody>
      </p:sp>
      <p:cxnSp>
        <p:nvCxnSpPr>
          <p:cNvPr id="77" name="Shape 77"/>
          <p:cNvCxnSpPr/>
          <p:nvPr/>
        </p:nvCxnSpPr>
        <p:spPr>
          <a:xfrm flipH="1">
            <a:off x="517099" y="1135025"/>
            <a:ext cx="236700" cy="213599"/>
          </a:xfrm>
          <a:prstGeom prst="straightConnector1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8" name="Shape 78"/>
          <p:cNvSpPr txBox="1"/>
          <p:nvPr/>
        </p:nvSpPr>
        <p:spPr>
          <a:xfrm>
            <a:off x="415950" y="829375"/>
            <a:ext cx="10044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rgbClr val="FFFFFF"/>
                </a:solidFill>
              </a:rPr>
              <a:t>Decoders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1830325" y="1468175"/>
            <a:ext cx="848999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rgbClr val="FFFFFF"/>
                </a:solidFill>
              </a:rPr>
              <a:t>Block 0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3257100" y="1468175"/>
            <a:ext cx="848999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rgbClr val="FFFFFF"/>
                </a:solidFill>
              </a:rPr>
              <a:t>Block 1</a:t>
            </a:r>
          </a:p>
        </p:txBody>
      </p:sp>
      <p:cxnSp>
        <p:nvCxnSpPr>
          <p:cNvPr id="81" name="Shape 81"/>
          <p:cNvCxnSpPr/>
          <p:nvPr/>
        </p:nvCxnSpPr>
        <p:spPr>
          <a:xfrm flipH="1">
            <a:off x="902937" y="1135025"/>
            <a:ext cx="13499" cy="1633199"/>
          </a:xfrm>
          <a:prstGeom prst="straightConnector1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2" name="Shape 82"/>
          <p:cNvCxnSpPr/>
          <p:nvPr/>
        </p:nvCxnSpPr>
        <p:spPr>
          <a:xfrm rot="10800000" flipH="1">
            <a:off x="1217175" y="333650"/>
            <a:ext cx="687300" cy="569399"/>
          </a:xfrm>
          <a:prstGeom prst="straightConnector1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3" name="Shape 83"/>
          <p:cNvSpPr txBox="1"/>
          <p:nvPr/>
        </p:nvSpPr>
        <p:spPr>
          <a:xfrm>
            <a:off x="1649275" y="3941150"/>
            <a:ext cx="236700" cy="301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90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1920000" y="3941150"/>
            <a:ext cx="236700" cy="301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90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8853800" y="3941137"/>
            <a:ext cx="345899" cy="301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900">
                <a:solidFill>
                  <a:srgbClr val="FFFFFF"/>
                </a:solidFill>
              </a:rPr>
              <a:t>31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/>
        </p:nvSpPr>
        <p:spPr>
          <a:xfrm>
            <a:off x="1618062" y="0"/>
            <a:ext cx="5907874" cy="51434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5515886" y="4468750"/>
            <a:ext cx="2811951" cy="500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2400" b="1" dirty="0">
                <a:solidFill>
                  <a:schemeClr val="dk2"/>
                </a:solidFill>
                <a:latin typeface="Open Sans"/>
                <a:ea typeface="Ubuntu"/>
                <a:cs typeface="Open Sans"/>
                <a:sym typeface="Ubuntu"/>
              </a:rPr>
              <a:t>Block Diagram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3257324" y="1543050"/>
            <a:ext cx="5614274" cy="33827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Block Level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Transmission gates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AND, MUXes, etc.</a:t>
            </a:r>
          </a:p>
          <a:p>
            <a:endParaRPr lang="en" dirty="0">
              <a:latin typeface="Open Sans"/>
              <a:ea typeface="Ubuntu"/>
              <a:cs typeface="Open Sans"/>
              <a:sym typeface="Ubuntu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Open Sans"/>
                <a:ea typeface="Ubuntu"/>
                <a:cs typeface="Open Sans"/>
                <a:sym typeface="Ubuntu"/>
              </a:rPr>
              <a:t>Bit Cell Level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 dirty="0">
                <a:latin typeface="Open Sans"/>
                <a:ea typeface="Ubuntu"/>
                <a:cs typeface="Open Sans"/>
                <a:sym typeface="Ubuntu"/>
              </a:rPr>
              <a:t>Traditional design</a:t>
            </a:r>
          </a:p>
        </p:txBody>
      </p:sp>
      <p:sp>
        <p:nvSpPr>
          <p:cNvPr id="105" name="Shape 105"/>
          <p:cNvSpPr/>
          <p:nvPr/>
        </p:nvSpPr>
        <p:spPr>
          <a:xfrm>
            <a:off x="3950575" y="1200150"/>
            <a:ext cx="4736225" cy="37256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Bit Cell Level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20425" y="1417150"/>
            <a:ext cx="1184099" cy="91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buNone/>
            </a:pPr>
            <a:r>
              <a:rPr lang="en"/>
              <a:t>γ =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1450750" y="1807325"/>
            <a:ext cx="644700" cy="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000">
                <a:solidFill>
                  <a:schemeClr val="dk1"/>
                </a:solidFill>
              </a:rPr>
              <a:t>I</a:t>
            </a:r>
            <a:r>
              <a:rPr lang="en" sz="3000" baseline="-25000">
                <a:solidFill>
                  <a:schemeClr val="dk1"/>
                </a:solidFill>
              </a:rPr>
              <a:t>SA</a:t>
            </a:r>
          </a:p>
        </p:txBody>
      </p:sp>
      <p:cxnSp>
        <p:nvCxnSpPr>
          <p:cNvPr id="113" name="Shape 113"/>
          <p:cNvCxnSpPr/>
          <p:nvPr/>
        </p:nvCxnSpPr>
        <p:spPr>
          <a:xfrm>
            <a:off x="1504450" y="1875700"/>
            <a:ext cx="537300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4" name="Shape 114"/>
          <p:cNvSpPr txBox="1"/>
          <p:nvPr/>
        </p:nvSpPr>
        <p:spPr>
          <a:xfrm>
            <a:off x="1450750" y="1166850"/>
            <a:ext cx="644700" cy="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>
                <a:solidFill>
                  <a:schemeClr val="dk1"/>
                </a:solidFill>
              </a:rPr>
              <a:t>I</a:t>
            </a:r>
            <a:r>
              <a:rPr lang="en" sz="3000" baseline="-25000">
                <a:solidFill>
                  <a:schemeClr val="dk1"/>
                </a:solidFill>
              </a:rPr>
              <a:t>SD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2579950" y="1813100"/>
            <a:ext cx="2349300" cy="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000">
                <a:solidFill>
                  <a:schemeClr val="dk1"/>
                </a:solidFill>
              </a:rPr>
              <a:t>L</a:t>
            </a:r>
            <a:r>
              <a:rPr lang="en" sz="3000" baseline="-25000">
                <a:solidFill>
                  <a:schemeClr val="dk1"/>
                </a:solidFill>
              </a:rPr>
              <a:t>D</a:t>
            </a:r>
            <a:r>
              <a:rPr lang="en" sz="3000">
                <a:solidFill>
                  <a:schemeClr val="dk1"/>
                </a:solidFill>
              </a:rPr>
              <a:t>W</a:t>
            </a:r>
            <a:r>
              <a:rPr lang="en" sz="3000" baseline="-25000">
                <a:solidFill>
                  <a:schemeClr val="dk1"/>
                </a:solidFill>
              </a:rPr>
              <a:t>A</a:t>
            </a:r>
          </a:p>
        </p:txBody>
      </p:sp>
      <p:cxnSp>
        <p:nvCxnSpPr>
          <p:cNvPr id="116" name="Shape 116"/>
          <p:cNvCxnSpPr/>
          <p:nvPr/>
        </p:nvCxnSpPr>
        <p:spPr>
          <a:xfrm>
            <a:off x="2894675" y="1881475"/>
            <a:ext cx="1652100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7" name="Shape 117"/>
          <p:cNvSpPr txBox="1"/>
          <p:nvPr/>
        </p:nvSpPr>
        <p:spPr>
          <a:xfrm>
            <a:off x="2579950" y="1172625"/>
            <a:ext cx="2349300" cy="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000">
                <a:solidFill>
                  <a:schemeClr val="dk1"/>
                </a:solidFill>
              </a:rPr>
              <a:t>W</a:t>
            </a:r>
            <a:r>
              <a:rPr lang="en" sz="3000" baseline="-25000">
                <a:solidFill>
                  <a:schemeClr val="dk1"/>
                </a:solidFill>
              </a:rPr>
              <a:t>D</a:t>
            </a:r>
            <a:r>
              <a:rPr lang="en" sz="3000">
                <a:solidFill>
                  <a:schemeClr val="dk1"/>
                </a:solidFill>
              </a:rPr>
              <a:t>L</a:t>
            </a:r>
            <a:r>
              <a:rPr lang="en" sz="3000" baseline="-25000">
                <a:solidFill>
                  <a:schemeClr val="dk1"/>
                </a:solidFill>
              </a:rPr>
              <a:t>A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2159037" y="1526925"/>
            <a:ext cx="420900" cy="468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000">
                <a:solidFill>
                  <a:schemeClr val="dk1"/>
                </a:solidFill>
              </a:rPr>
              <a:t>=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2"/>
          </p:nvPr>
        </p:nvSpPr>
        <p:spPr>
          <a:xfrm>
            <a:off x="320425" y="2698087"/>
            <a:ext cx="1184099" cy="91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</a:t>
            </a:r>
            <a:r>
              <a:rPr lang="en" baseline="-25000"/>
              <a:t>cell</a:t>
            </a:r>
            <a:r>
              <a:rPr lang="en"/>
              <a:t> &lt;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1450750" y="3088262"/>
            <a:ext cx="644700" cy="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000">
                <a:solidFill>
                  <a:schemeClr val="dk1"/>
                </a:solidFill>
              </a:rPr>
              <a:t>γ</a:t>
            </a:r>
          </a:p>
        </p:txBody>
      </p:sp>
      <p:cxnSp>
        <p:nvCxnSpPr>
          <p:cNvPr id="121" name="Shape 121"/>
          <p:cNvCxnSpPr/>
          <p:nvPr/>
        </p:nvCxnSpPr>
        <p:spPr>
          <a:xfrm>
            <a:off x="1504450" y="3156637"/>
            <a:ext cx="537300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22" name="Shape 122"/>
          <p:cNvSpPr txBox="1"/>
          <p:nvPr/>
        </p:nvSpPr>
        <p:spPr>
          <a:xfrm>
            <a:off x="1450750" y="2447787"/>
            <a:ext cx="644700" cy="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>
                <a:solidFill>
                  <a:schemeClr val="dk1"/>
                </a:solidFill>
              </a:rPr>
              <a:t>I</a:t>
            </a:r>
            <a:r>
              <a:rPr lang="en" sz="3000" baseline="-25000">
                <a:solidFill>
                  <a:schemeClr val="dk1"/>
                </a:solidFill>
              </a:rPr>
              <a:t>SD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3"/>
          </p:nvPr>
        </p:nvSpPr>
        <p:spPr>
          <a:xfrm>
            <a:off x="384025" y="3979037"/>
            <a:ext cx="1184099" cy="91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</a:t>
            </a:r>
            <a:r>
              <a:rPr lang="en" baseline="-25000"/>
              <a:t>cell</a:t>
            </a:r>
            <a:r>
              <a:rPr lang="en"/>
              <a:t> &gt;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1343800" y="4369225"/>
            <a:ext cx="985799" cy="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000">
                <a:solidFill>
                  <a:schemeClr val="dk1"/>
                </a:solidFill>
              </a:rPr>
              <a:t>γ+1</a:t>
            </a:r>
          </a:p>
        </p:txBody>
      </p:sp>
      <p:cxnSp>
        <p:nvCxnSpPr>
          <p:cNvPr id="125" name="Shape 125"/>
          <p:cNvCxnSpPr/>
          <p:nvPr/>
        </p:nvCxnSpPr>
        <p:spPr>
          <a:xfrm>
            <a:off x="1568050" y="4437587"/>
            <a:ext cx="537300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26" name="Shape 126"/>
          <p:cNvSpPr txBox="1"/>
          <p:nvPr/>
        </p:nvSpPr>
        <p:spPr>
          <a:xfrm>
            <a:off x="1514350" y="3728737"/>
            <a:ext cx="644700" cy="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>
                <a:solidFill>
                  <a:schemeClr val="dk1"/>
                </a:solidFill>
              </a:rPr>
              <a:t>I</a:t>
            </a:r>
            <a:r>
              <a:rPr lang="en" sz="3000" baseline="-25000">
                <a:solidFill>
                  <a:schemeClr val="dk1"/>
                </a:solidFill>
              </a:rPr>
              <a:t>SD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4"/>
          </p:nvPr>
        </p:nvSpPr>
        <p:spPr>
          <a:xfrm>
            <a:off x="2833212" y="2818200"/>
            <a:ext cx="1184099" cy="91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</a:t>
            </a:r>
            <a:r>
              <a:rPr lang="en" baseline="-25000"/>
              <a:t>cell</a:t>
            </a:r>
            <a:r>
              <a:rPr lang="en"/>
              <a:t> &gt;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3793007" y="3276750"/>
            <a:ext cx="985799" cy="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000">
                <a:solidFill>
                  <a:schemeClr val="dk1"/>
                </a:solidFill>
              </a:rPr>
              <a:t>γ+1</a:t>
            </a:r>
          </a:p>
        </p:txBody>
      </p:sp>
      <p:cxnSp>
        <p:nvCxnSpPr>
          <p:cNvPr id="129" name="Shape 129"/>
          <p:cNvCxnSpPr/>
          <p:nvPr/>
        </p:nvCxnSpPr>
        <p:spPr>
          <a:xfrm>
            <a:off x="4017237" y="3276750"/>
            <a:ext cx="537300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30" name="Shape 130"/>
          <p:cNvSpPr txBox="1"/>
          <p:nvPr/>
        </p:nvSpPr>
        <p:spPr>
          <a:xfrm>
            <a:off x="3963558" y="2567900"/>
            <a:ext cx="1061399" cy="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>
                <a:solidFill>
                  <a:schemeClr val="dk1"/>
                </a:solidFill>
              </a:rPr>
              <a:t>γ I</a:t>
            </a:r>
            <a:r>
              <a:rPr lang="en" sz="3000" baseline="-25000">
                <a:solidFill>
                  <a:schemeClr val="dk1"/>
                </a:solidFill>
              </a:rPr>
              <a:t>SA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body" idx="5"/>
          </p:nvPr>
        </p:nvSpPr>
        <p:spPr>
          <a:xfrm>
            <a:off x="2894680" y="3985600"/>
            <a:ext cx="1652100" cy="91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</a:t>
            </a:r>
            <a:r>
              <a:rPr lang="en" baseline="-25000"/>
              <a:t>cell</a:t>
            </a:r>
            <a:r>
              <a:rPr lang="en"/>
              <a:t> &lt; I</a:t>
            </a:r>
            <a:r>
              <a:rPr lang="en" baseline="-25000"/>
              <a:t>SA</a:t>
            </a:r>
          </a:p>
        </p:txBody>
      </p:sp>
      <p:sp>
        <p:nvSpPr>
          <p:cNvPr id="132" name="Shape 132"/>
          <p:cNvSpPr/>
          <p:nvPr/>
        </p:nvSpPr>
        <p:spPr>
          <a:xfrm>
            <a:off x="5598550" y="0"/>
            <a:ext cx="3545450" cy="28307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33" name="Shape 133"/>
          <p:cNvSpPr/>
          <p:nvPr/>
        </p:nvSpPr>
        <p:spPr>
          <a:xfrm>
            <a:off x="5598550" y="2984800"/>
            <a:ext cx="3545449" cy="21587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134" name="Shape 134"/>
          <p:cNvCxnSpPr/>
          <p:nvPr/>
        </p:nvCxnSpPr>
        <p:spPr>
          <a:xfrm>
            <a:off x="6893050" y="2458600"/>
            <a:ext cx="0" cy="515400"/>
          </a:xfrm>
          <a:prstGeom prst="straightConnector1">
            <a:avLst/>
          </a:prstGeom>
          <a:noFill/>
          <a:ln w="3810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5" name="Shape 135"/>
          <p:cNvCxnSpPr/>
          <p:nvPr/>
        </p:nvCxnSpPr>
        <p:spPr>
          <a:xfrm>
            <a:off x="7045450" y="2458600"/>
            <a:ext cx="0" cy="515400"/>
          </a:xfrm>
          <a:prstGeom prst="straightConnector1">
            <a:avLst/>
          </a:prstGeom>
          <a:noFill/>
          <a:ln w="3810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6" name="Shape 136"/>
          <p:cNvCxnSpPr/>
          <p:nvPr/>
        </p:nvCxnSpPr>
        <p:spPr>
          <a:xfrm flipH="1">
            <a:off x="7259474" y="545600"/>
            <a:ext cx="621300" cy="2120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7" name="Shape 137"/>
          <p:cNvSpPr txBox="1"/>
          <p:nvPr/>
        </p:nvSpPr>
        <p:spPr>
          <a:xfrm>
            <a:off x="7880700" y="205975"/>
            <a:ext cx="1061399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Pass Gate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8082600" y="663175"/>
            <a:ext cx="1061399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PDN NMOS</a:t>
            </a:r>
          </a:p>
        </p:txBody>
      </p:sp>
      <p:cxnSp>
        <p:nvCxnSpPr>
          <p:cNvPr id="139" name="Shape 139"/>
          <p:cNvCxnSpPr/>
          <p:nvPr/>
        </p:nvCxnSpPr>
        <p:spPr>
          <a:xfrm flipH="1">
            <a:off x="7971749" y="1212425"/>
            <a:ext cx="151500" cy="1820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40" name="Shape 140"/>
          <p:cNvSpPr txBox="1"/>
          <p:nvPr/>
        </p:nvSpPr>
        <p:spPr>
          <a:xfrm>
            <a:off x="5410450" y="4437600"/>
            <a:ext cx="2349300" cy="626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000" dirty="0">
                <a:latin typeface="Open Sans"/>
                <a:ea typeface="Ubuntu"/>
                <a:cs typeface="Open Sans"/>
                <a:sym typeface="Ubuntu"/>
              </a:rPr>
              <a:t>All equations and images on this page are from Ding-Ming Kwai &amp; IP Library Company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903</Words>
  <Application>Microsoft Macintosh PowerPoint</Application>
  <PresentationFormat>On-screen Show (16:9)</PresentationFormat>
  <Paragraphs>204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biz</vt:lpstr>
      <vt:lpstr>High Speed 64kb SRAM</vt:lpstr>
      <vt:lpstr>Outline</vt:lpstr>
      <vt:lpstr>Problem</vt:lpstr>
      <vt:lpstr>Design Approach</vt:lpstr>
      <vt:lpstr>Final Schematic</vt:lpstr>
      <vt:lpstr>Block Diagram</vt:lpstr>
      <vt:lpstr>Block Level</vt:lpstr>
      <vt:lpstr>Bit Cell Level</vt:lpstr>
      <vt:lpstr>Bit Cell Level</vt:lpstr>
      <vt:lpstr>Bit Cell Level</vt:lpstr>
      <vt:lpstr>Device Level</vt:lpstr>
      <vt:lpstr>Novelties</vt:lpstr>
      <vt:lpstr>Sense Amplifier</vt:lpstr>
      <vt:lpstr>Latching Voltage Sense Amplifier</vt:lpstr>
      <vt:lpstr>Layout</vt:lpstr>
      <vt:lpstr>6T Cell Layout</vt:lpstr>
      <vt:lpstr>2x2 Cell Layout</vt:lpstr>
      <vt:lpstr>Block Layout</vt:lpstr>
      <vt:lpstr>Block with Peripherals</vt:lpstr>
      <vt:lpstr>Sense Amp</vt:lpstr>
      <vt:lpstr>Transmission Gate</vt:lpstr>
      <vt:lpstr>32b Decoder Layout</vt:lpstr>
      <vt:lpstr>64b Decoder Layout</vt:lpstr>
      <vt:lpstr>Testbench</vt:lpstr>
      <vt:lpstr>Simulation  Results</vt:lpstr>
      <vt:lpstr>Metrics</vt:lpstr>
      <vt:lpstr>Future Refinement</vt:lpstr>
      <vt:lpstr>PowerPoint Presentation</vt:lpstr>
      <vt:lpstr>Questions? ಠ_ಠ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Speed 64kb SRAM</dc:title>
  <cp:lastModifiedBy>Michael</cp:lastModifiedBy>
  <cp:revision>18</cp:revision>
  <dcterms:modified xsi:type="dcterms:W3CDTF">2013-12-03T18:03:59Z</dcterms:modified>
</cp:coreProperties>
</file>